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82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3CD8D-77FA-4D67-973E-68916E253115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2018.01.31.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1A66D-BBEC-4130-97C4-794FDA54D6B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62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3CD8D-77FA-4D67-973E-68916E253115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2018.01.31.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1A66D-BBEC-4130-97C4-794FDA54D6B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22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3CD8D-77FA-4D67-973E-68916E253115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2018.01.31.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1A66D-BBEC-4130-97C4-794FDA54D6B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851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3CD8D-77FA-4D67-973E-68916E253115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2018.01.31.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1A66D-BBEC-4130-97C4-794FDA54D6B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186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3CD8D-77FA-4D67-973E-68916E253115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2018.01.31.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1A66D-BBEC-4130-97C4-794FDA54D6B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450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3CD8D-77FA-4D67-973E-68916E253115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2018.01.31.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1A66D-BBEC-4130-97C4-794FDA54D6B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779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3CD8D-77FA-4D67-973E-68916E253115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2018.01.31.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1A66D-BBEC-4130-97C4-794FDA54D6B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052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3CD8D-77FA-4D67-973E-68916E253115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2018.01.31.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1A66D-BBEC-4130-97C4-794FDA54D6B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32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3CD8D-77FA-4D67-973E-68916E253115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2018.01.31.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1A66D-BBEC-4130-97C4-794FDA54D6B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00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3CD8D-77FA-4D67-973E-68916E253115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2018.01.31.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1A66D-BBEC-4130-97C4-794FDA54D6B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4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3CD8D-77FA-4D67-973E-68916E253115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2018.01.31.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1A66D-BBEC-4130-97C4-794FDA54D6B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94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3CD8D-77FA-4D67-973E-68916E253115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2018.01.31.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1A66D-BBEC-4130-97C4-794FDA54D6B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5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3CD8D-77FA-4D67-973E-68916E253115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2018.01.31.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1A66D-BBEC-4130-97C4-794FDA54D6B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14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3CD8D-77FA-4D67-973E-68916E253115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2018.01.31.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1A66D-BBEC-4130-97C4-794FDA54D6B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86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3CD8D-77FA-4D67-973E-68916E253115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2018.01.31.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1A66D-BBEC-4130-97C4-794FDA54D6B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14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3CD8D-77FA-4D67-973E-68916E253115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2018.01.31.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1A66D-BBEC-4130-97C4-794FDA54D6B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65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3CD8D-77FA-4D67-973E-68916E253115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2018.01.31.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1A66D-BBEC-4130-97C4-794FDA54D6B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78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ka.hu/international-programmes/3554/sending-partners-and-supported-study-field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banati.anna@nik.uni-obuda.hu" TargetMode="External"/><Relationship Id="rId2" Type="http://schemas.openxmlformats.org/officeDocument/2006/relationships/hyperlink" Target="mailto:kail.eszter@nik.uni-obuda.h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larship.h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ka.hu/international-programmes/3554/sending-partners-and-supported-study-field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3415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Campus </a:t>
            </a:r>
            <a:r>
              <a:rPr lang="hu-HU" dirty="0" err="1">
                <a:solidFill>
                  <a:srgbClr val="FF0000"/>
                </a:solidFill>
              </a:rPr>
              <a:t>Mundi</a:t>
            </a:r>
            <a:r>
              <a:rPr lang="hu-HU" dirty="0">
                <a:solidFill>
                  <a:srgbClr val="FF0000"/>
                </a:solidFill>
              </a:rPr>
              <a:t> – kiválósági program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433015"/>
            <a:ext cx="8971633" cy="4472295"/>
          </a:xfrm>
        </p:spPr>
        <p:txBody>
          <a:bodyPr>
            <a:noAutofit/>
          </a:bodyPr>
          <a:lstStyle/>
          <a:p>
            <a:r>
              <a:rPr lang="hu-HU" sz="2000" dirty="0" smtClean="0"/>
              <a:t>Szakmai </a:t>
            </a:r>
            <a:r>
              <a:rPr lang="hu-HU" sz="2000" dirty="0"/>
              <a:t>gyakorlat:</a:t>
            </a:r>
          </a:p>
          <a:p>
            <a:pPr lvl="1"/>
            <a:r>
              <a:rPr lang="hu-HU" sz="2000" dirty="0"/>
              <a:t>Szakirányú továbbképzésről is pályázható</a:t>
            </a:r>
          </a:p>
          <a:p>
            <a:pPr lvl="1"/>
            <a:r>
              <a:rPr lang="hu-HU" sz="2000" dirty="0"/>
              <a:t>Nem szükséges az Erasmus+ </a:t>
            </a:r>
            <a:r>
              <a:rPr lang="hu-HU" sz="2000" dirty="0" err="1"/>
              <a:t>zero</a:t>
            </a:r>
            <a:r>
              <a:rPr lang="hu-HU" sz="2000" dirty="0"/>
              <a:t> </a:t>
            </a:r>
            <a:r>
              <a:rPr lang="hu-HU" sz="2000" dirty="0" err="1"/>
              <a:t>grant</a:t>
            </a:r>
            <a:r>
              <a:rPr lang="hu-HU" sz="2000" dirty="0"/>
              <a:t> </a:t>
            </a:r>
            <a:r>
              <a:rPr lang="hu-HU" sz="2000" dirty="0" smtClean="0"/>
              <a:t>státusz (pl. USA)</a:t>
            </a:r>
            <a:endParaRPr lang="hu-HU" sz="2000" dirty="0"/>
          </a:p>
          <a:p>
            <a:pPr lvl="1"/>
            <a:r>
              <a:rPr lang="hu-HU" sz="2000" dirty="0"/>
              <a:t>Nem szükséges az aktív hallgatói </a:t>
            </a:r>
            <a:r>
              <a:rPr lang="hu-HU" sz="2000" dirty="0" smtClean="0"/>
              <a:t>jogviszony (diploma után is mehetsz!)</a:t>
            </a:r>
            <a:endParaRPr lang="hu-HU" sz="2000" dirty="0"/>
          </a:p>
          <a:p>
            <a:pPr lvl="1"/>
            <a:r>
              <a:rPr lang="hu-HU" sz="2000" dirty="0"/>
              <a:t>Min. </a:t>
            </a:r>
            <a:r>
              <a:rPr lang="hu-HU" sz="2000" b="1" dirty="0"/>
              <a:t>3 hónap </a:t>
            </a:r>
            <a:r>
              <a:rPr lang="hu-HU" sz="2000" dirty="0"/>
              <a:t>VAGY 15 kredit</a:t>
            </a:r>
          </a:p>
          <a:p>
            <a:pPr lvl="1"/>
            <a:r>
              <a:rPr lang="hu-HU" sz="2000" dirty="0" smtClean="0"/>
              <a:t>Friss diplomás szakmai gyakorlat esetén a záróvizsgát követő </a:t>
            </a:r>
            <a:r>
              <a:rPr lang="hu-HU" sz="2000" dirty="0"/>
              <a:t>12 hónapon belül </a:t>
            </a:r>
            <a:r>
              <a:rPr lang="hu-HU" sz="2000" dirty="0" smtClean="0"/>
              <a:t>teljesítendő</a:t>
            </a:r>
          </a:p>
          <a:p>
            <a:pPr lvl="1"/>
            <a:r>
              <a:rPr lang="hu-HU" sz="2000" dirty="0" smtClean="0"/>
              <a:t>Ha elhasználtad az </a:t>
            </a:r>
            <a:r>
              <a:rPr lang="hu-HU" sz="2000" dirty="0" err="1" smtClean="0"/>
              <a:t>Erasmusos</a:t>
            </a:r>
            <a:r>
              <a:rPr lang="hu-HU" sz="2000" dirty="0" smtClean="0"/>
              <a:t> vagy Kreditmobilitásos 12 havi keretedet, az ún. SH országok irányában </a:t>
            </a:r>
            <a:r>
              <a:rPr lang="hu-HU" sz="2000" spc="-90" dirty="0">
                <a:solidFill>
                  <a:srgbClr val="404040"/>
                </a:solidFill>
                <a:latin typeface="Verdana"/>
                <a:cs typeface="Verdana"/>
              </a:rPr>
              <a:t>(</a:t>
            </a:r>
            <a:r>
              <a:rPr lang="hu-HU" sz="2000" spc="-90" dirty="0">
                <a:solidFill>
                  <a:srgbClr val="404040"/>
                </a:solidFill>
                <a:latin typeface="Verdana"/>
                <a:cs typeface="Verdana"/>
                <a:hlinkClick r:id="rId2"/>
              </a:rPr>
              <a:t>http://www.tka.hu/international-programmes/3554/sending-partners-and-supported-study-fields</a:t>
            </a:r>
            <a:r>
              <a:rPr lang="hu-HU" sz="2000" spc="-90" dirty="0">
                <a:solidFill>
                  <a:srgbClr val="404040"/>
                </a:solidFill>
                <a:latin typeface="Verdana"/>
                <a:cs typeface="Verdana"/>
              </a:rPr>
              <a:t>)</a:t>
            </a:r>
            <a:r>
              <a:rPr lang="hu-HU" sz="2000" dirty="0" smtClean="0"/>
              <a:t> további hónapok állnak rendelkezésedre </a:t>
            </a:r>
            <a:r>
              <a:rPr lang="hu-HU" sz="2000" dirty="0" smtClean="0">
                <a:solidFill>
                  <a:srgbClr val="FF0000"/>
                </a:solidFill>
              </a:rPr>
              <a:t>Campus </a:t>
            </a:r>
            <a:r>
              <a:rPr lang="hu-HU" sz="2000" dirty="0" err="1" smtClean="0">
                <a:solidFill>
                  <a:srgbClr val="FF0000"/>
                </a:solidFill>
              </a:rPr>
              <a:t>Mundiban</a:t>
            </a:r>
            <a:r>
              <a:rPr lang="hu-HU" sz="2000" dirty="0" smtClean="0"/>
              <a:t>!</a:t>
            </a:r>
            <a:endParaRPr lang="hu-HU" sz="2000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534919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0100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Campus </a:t>
            </a:r>
            <a:r>
              <a:rPr lang="hu-HU" dirty="0" err="1">
                <a:solidFill>
                  <a:srgbClr val="FF0000"/>
                </a:solidFill>
              </a:rPr>
              <a:t>Mundi</a:t>
            </a:r>
            <a:r>
              <a:rPr lang="hu-HU" dirty="0">
                <a:solidFill>
                  <a:srgbClr val="FF0000"/>
                </a:solidFill>
              </a:rPr>
              <a:t> – kiválósági program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540330"/>
            <a:ext cx="8596668" cy="5067299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Pályázati határidők:</a:t>
            </a:r>
          </a:p>
          <a:p>
            <a:pPr lvl="1"/>
            <a:r>
              <a:rPr lang="hu-HU" sz="2000" dirty="0"/>
              <a:t>Campus </a:t>
            </a:r>
            <a:r>
              <a:rPr lang="hu-HU" sz="2000" dirty="0" err="1"/>
              <a:t>Mundi</a:t>
            </a:r>
            <a:r>
              <a:rPr lang="hu-HU" sz="2000" dirty="0"/>
              <a:t> pályázati fordulók és pályázati határidők módosítása</a:t>
            </a:r>
            <a:r>
              <a:rPr lang="hu-HU" sz="2000" dirty="0" smtClean="0"/>
              <a:t>:</a:t>
            </a:r>
          </a:p>
          <a:p>
            <a:pPr lvl="2"/>
            <a:r>
              <a:rPr lang="hu-HU" sz="1800" dirty="0" smtClean="0"/>
              <a:t>Részképzés</a:t>
            </a:r>
            <a:r>
              <a:rPr lang="hu-HU" sz="1800" dirty="0"/>
              <a:t>:</a:t>
            </a:r>
          </a:p>
          <a:p>
            <a:pPr lvl="3"/>
            <a:r>
              <a:rPr lang="hu-HU" sz="1600" dirty="0"/>
              <a:t>2017/2018 - 2018. március 30-ig;</a:t>
            </a:r>
          </a:p>
          <a:p>
            <a:pPr lvl="3"/>
            <a:r>
              <a:rPr lang="hu-HU" sz="1600" dirty="0"/>
              <a:t>2018/2019. tanévi kiutazásokra 2019. március 30-ig lehet pályázatot benyújtani. </a:t>
            </a:r>
            <a:endParaRPr lang="hu-HU" sz="1600" dirty="0" smtClean="0"/>
          </a:p>
          <a:p>
            <a:pPr marL="1371600" lvl="3" indent="0">
              <a:buNone/>
            </a:pPr>
            <a:endParaRPr lang="hu-HU" sz="1600" dirty="0"/>
          </a:p>
          <a:p>
            <a:pPr lvl="2"/>
            <a:r>
              <a:rPr lang="hu-HU" sz="1800" dirty="0"/>
              <a:t>Szakmai gyakorlat:</a:t>
            </a:r>
          </a:p>
          <a:p>
            <a:pPr lvl="3"/>
            <a:r>
              <a:rPr lang="hu-HU" sz="1600" dirty="0"/>
              <a:t>2017/2018. 2018. június 30-ig;</a:t>
            </a:r>
          </a:p>
          <a:p>
            <a:pPr lvl="3"/>
            <a:r>
              <a:rPr lang="hu-HU" sz="1600" dirty="0"/>
              <a:t>2018/2019. tanév 2018. február 1-től 2019. június 30-ig lehet pályázatot </a:t>
            </a:r>
            <a:r>
              <a:rPr lang="hu-HU" sz="1600" dirty="0" smtClean="0"/>
              <a:t>benyújtani</a:t>
            </a:r>
          </a:p>
          <a:p>
            <a:pPr marL="1371600" lvl="3" indent="0">
              <a:buNone/>
            </a:pPr>
            <a:endParaRPr lang="hu-HU" sz="1600" dirty="0" smtClean="0"/>
          </a:p>
          <a:p>
            <a:pPr marL="228600" lvl="3"/>
            <a:r>
              <a:rPr lang="hu-HU" sz="1600" i="1" dirty="0" smtClean="0"/>
              <a:t>A pályázatok elbírálása a benyújtást követően folyamatosan történik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2368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1189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Campus </a:t>
            </a:r>
            <a:r>
              <a:rPr lang="hu-HU" dirty="0" err="1">
                <a:solidFill>
                  <a:srgbClr val="FF0000"/>
                </a:solidFill>
              </a:rPr>
              <a:t>Mundi</a:t>
            </a:r>
            <a:r>
              <a:rPr lang="hu-HU" dirty="0">
                <a:solidFill>
                  <a:srgbClr val="FF0000"/>
                </a:solidFill>
              </a:rPr>
              <a:t> – kiválósági program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3" y="1930400"/>
            <a:ext cx="9877455" cy="4470400"/>
          </a:xfrm>
        </p:spPr>
        <p:txBody>
          <a:bodyPr>
            <a:normAutofit/>
          </a:bodyPr>
          <a:lstStyle/>
          <a:p>
            <a:r>
              <a:rPr lang="hu-HU" sz="2200" dirty="0" err="1"/>
              <a:t>Freemover</a:t>
            </a:r>
            <a:r>
              <a:rPr lang="hu-HU" sz="2200" dirty="0"/>
              <a:t> hallgató (</a:t>
            </a:r>
            <a:r>
              <a:rPr lang="hu-HU" sz="2200" dirty="0" smtClean="0"/>
              <a:t>vendéghallgató) bármely </a:t>
            </a:r>
            <a:r>
              <a:rPr lang="hu-HU" sz="2200" dirty="0"/>
              <a:t>külföldi egyetemen</a:t>
            </a:r>
          </a:p>
          <a:p>
            <a:r>
              <a:rPr lang="hu-HU" sz="2200" dirty="0"/>
              <a:t>3-5 (kivételes esetben 12) hónap, legkésőbb 2018.09.30-ig</a:t>
            </a:r>
          </a:p>
          <a:p>
            <a:r>
              <a:rPr lang="hu-HU" sz="2200" dirty="0"/>
              <a:t>SH országok esetén utazási támogatás is igényelhető</a:t>
            </a:r>
          </a:p>
          <a:p>
            <a:r>
              <a:rPr lang="hu-HU" sz="2200" dirty="0"/>
              <a:t>Min 20 ECTS – be kell számítania a küldő egyetemnek</a:t>
            </a:r>
          </a:p>
          <a:p>
            <a:r>
              <a:rPr lang="hu-HU" sz="2200" dirty="0" err="1"/>
              <a:t>MSc</a:t>
            </a:r>
            <a:r>
              <a:rPr lang="hu-HU" sz="2200" dirty="0"/>
              <a:t> és PhD esetén kutatási tevékenység is </a:t>
            </a:r>
            <a:r>
              <a:rPr lang="hu-HU" sz="2200" dirty="0" smtClean="0"/>
              <a:t>támogatható</a:t>
            </a:r>
            <a:endParaRPr lang="hu-HU" sz="2200" dirty="0"/>
          </a:p>
          <a:p>
            <a:r>
              <a:rPr lang="hu-HU" sz="2200" dirty="0"/>
              <a:t>Nem javasolt térségek: http://konzuliszolgalat.kormany.hu/utazasra-nem-javasolt-tersegek</a:t>
            </a:r>
          </a:p>
          <a:p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3282973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295696"/>
            <a:ext cx="9053520" cy="727886"/>
          </a:xfrm>
        </p:spPr>
        <p:txBody>
          <a:bodyPr>
            <a:normAutofit/>
          </a:bodyPr>
          <a:lstStyle/>
          <a:p>
            <a:r>
              <a:rPr lang="hu-HU" sz="3000" dirty="0" smtClean="0">
                <a:solidFill>
                  <a:srgbClr val="FF0000"/>
                </a:solidFill>
              </a:rPr>
              <a:t>Campus </a:t>
            </a:r>
            <a:r>
              <a:rPr lang="hu-HU" sz="3000" dirty="0" err="1" smtClean="0">
                <a:solidFill>
                  <a:srgbClr val="FF0000"/>
                </a:solidFill>
              </a:rPr>
              <a:t>Mundi</a:t>
            </a:r>
            <a:r>
              <a:rPr lang="hu-HU" sz="3000" dirty="0" smtClean="0">
                <a:solidFill>
                  <a:srgbClr val="FF0000"/>
                </a:solidFill>
              </a:rPr>
              <a:t> ösztöndíjak mértéke 2018/2019-től</a:t>
            </a:r>
            <a:endParaRPr lang="hu-HU" sz="3000" dirty="0">
              <a:solidFill>
                <a:srgbClr val="FF0000"/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588019"/>
              </p:ext>
            </p:extLst>
          </p:nvPr>
        </p:nvGraphicFramePr>
        <p:xfrm>
          <a:off x="787044" y="1023582"/>
          <a:ext cx="9080286" cy="4713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3940">
                  <a:extLst>
                    <a:ext uri="{9D8B030D-6E8A-4147-A177-3AD203B41FA5}">
                      <a16:colId xmlns:a16="http://schemas.microsoft.com/office/drawing/2014/main" val="4050322822"/>
                    </a:ext>
                  </a:extLst>
                </a:gridCol>
                <a:gridCol w="2156346">
                  <a:extLst>
                    <a:ext uri="{9D8B030D-6E8A-4147-A177-3AD203B41FA5}">
                      <a16:colId xmlns:a16="http://schemas.microsoft.com/office/drawing/2014/main" val="2522266238"/>
                    </a:ext>
                  </a:extLst>
                </a:gridCol>
              </a:tblGrid>
              <a:tr h="1124238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lang="hu-HU" sz="1400" spc="-165" dirty="0" smtClean="0"/>
                    </a:p>
                    <a:p>
                      <a:pPr marL="6286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hu-HU" sz="1400" spc="-165" dirty="0" smtClean="0"/>
                        <a:t>Tanulmányi</a:t>
                      </a:r>
                      <a:r>
                        <a:rPr lang="hu-HU" sz="1400" spc="-150" dirty="0" smtClean="0"/>
                        <a:t>  / szakmai</a:t>
                      </a:r>
                      <a:r>
                        <a:rPr lang="hu-HU" sz="1400" spc="-150" baseline="0" dirty="0" smtClean="0"/>
                        <a:t> </a:t>
                      </a:r>
                      <a:r>
                        <a:rPr lang="hu-HU" sz="1400" spc="-80" dirty="0" smtClean="0"/>
                        <a:t>célú</a:t>
                      </a:r>
                      <a:endParaRPr lang="hu-HU" sz="1400" dirty="0" smtClean="0"/>
                    </a:p>
                    <a:p>
                      <a:pPr marL="62865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8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spc="-150" dirty="0" smtClean="0"/>
                        <a:t>mobilitás</a:t>
                      </a:r>
                      <a:br>
                        <a:rPr lang="hu-HU" sz="1400" spc="-150" dirty="0" smtClean="0"/>
                      </a:br>
                      <a:r>
                        <a:rPr lang="hu-HU" sz="1400" spc="-5" dirty="0" smtClean="0"/>
                        <a:t>2</a:t>
                      </a:r>
                      <a:r>
                        <a:rPr lang="hu-HU" sz="1400" spc="-10" dirty="0" smtClean="0"/>
                        <a:t>0</a:t>
                      </a:r>
                      <a:r>
                        <a:rPr lang="hu-HU" sz="1400" spc="-5" dirty="0" smtClean="0"/>
                        <a:t>18</a:t>
                      </a:r>
                      <a:r>
                        <a:rPr lang="hu-HU" sz="1400" dirty="0" smtClean="0"/>
                        <a:t>/20</a:t>
                      </a:r>
                      <a:r>
                        <a:rPr lang="hu-HU" sz="1400" spc="-10" dirty="0" smtClean="0"/>
                        <a:t>1</a:t>
                      </a:r>
                      <a:r>
                        <a:rPr lang="hu-HU" sz="1400" spc="0" dirty="0" smtClean="0"/>
                        <a:t>9</a:t>
                      </a:r>
                      <a:endParaRPr lang="hu-HU" sz="1400" dirty="0" smtClean="0">
                        <a:latin typeface="Verdana"/>
                        <a:cs typeface="Verdana"/>
                      </a:endParaRPr>
                    </a:p>
                    <a:p>
                      <a:pPr marL="62865"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endParaRPr lang="hu-HU" sz="1400" dirty="0" smtClean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28847052"/>
                  </a:ext>
                </a:extLst>
              </a:tr>
              <a:tr h="1116518">
                <a:tc>
                  <a:txBody>
                    <a:bodyPr/>
                    <a:lstStyle/>
                    <a:p>
                      <a:pPr marL="62230" marR="0" lvl="0" indent="0" algn="l" defTabSz="685800" rtl="0" eaLnBrk="1" fontAlgn="auto" latinLnBrk="0" hangingPunct="1">
                        <a:lnSpc>
                          <a:spcPts val="19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-8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Magas </a:t>
                      </a:r>
                      <a:r>
                        <a:rPr kumimoji="0" lang="hu-HU" sz="1600" b="1" i="0" u="none" strike="noStrike" kern="1200" cap="none" spc="-13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megélhetési </a:t>
                      </a:r>
                      <a:r>
                        <a:rPr kumimoji="0" lang="hu-HU" sz="16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költségű</a:t>
                      </a:r>
                      <a:r>
                        <a:rPr kumimoji="0" lang="hu-HU" sz="1600" b="1" i="0" u="none" strike="noStrike" kern="1200" cap="none" spc="-9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u-HU" sz="1600" b="1" i="0" u="none" strike="noStrike" kern="1200" cap="none" spc="-114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célországok</a:t>
                      </a:r>
                      <a:endParaRPr kumimoji="0" lang="hu-H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62230" marR="94869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0" i="0" u="none" strike="noStrike" kern="1200" cap="none" spc="-12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Dánia,  </a:t>
                      </a:r>
                      <a:r>
                        <a:rPr kumimoji="0" lang="hu-HU" sz="1600" b="0" i="0" u="none" strike="noStrike" kern="1200" cap="none" spc="-17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Finnország,  Izland,  </a:t>
                      </a:r>
                      <a:r>
                        <a:rPr kumimoji="0" lang="hu-HU" sz="1600" b="0" i="0" u="none" strike="noStrike" kern="1200" cap="none" spc="-19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Írország,  Luxemburg,  L</a:t>
                      </a:r>
                      <a:r>
                        <a:rPr kumimoji="0" lang="hu-HU" sz="1600" b="0" i="0" u="none" strike="noStrike" kern="1200" cap="none" spc="-5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iechtenstein, </a:t>
                      </a:r>
                      <a:r>
                        <a:rPr kumimoji="0" lang="hu-HU" sz="1600" b="0" i="0" u="none" strike="noStrike" kern="1200" cap="none" spc="-1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Nagy-Britannia, </a:t>
                      </a:r>
                      <a:r>
                        <a:rPr kumimoji="0" lang="hu-HU" sz="1600" b="0" i="0" u="none" strike="noStrike" kern="1200" cap="none" spc="-12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Norvégia, </a:t>
                      </a:r>
                      <a:r>
                        <a:rPr kumimoji="0" lang="hu-HU" sz="1600" b="0" i="0" u="none" strike="noStrike" kern="1200" cap="none" spc="-16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Svédország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000" dirty="0" smtClean="0">
                          <a:latin typeface="Verdana"/>
                          <a:cs typeface="Verdana"/>
                        </a:rPr>
                        <a:t>220.000 Ft/hó</a:t>
                      </a:r>
                      <a:endParaRPr sz="20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60965224"/>
                  </a:ext>
                </a:extLst>
              </a:tr>
              <a:tr h="948712">
                <a:tc>
                  <a:txBody>
                    <a:bodyPr/>
                    <a:lstStyle/>
                    <a:p>
                      <a:pPr marL="6223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-14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Közepes </a:t>
                      </a:r>
                      <a:r>
                        <a:rPr kumimoji="0" lang="hu-HU" sz="1600" b="1" i="0" u="none" strike="noStrike" kern="1200" cap="none" spc="-13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megélhetési </a:t>
                      </a:r>
                      <a:r>
                        <a:rPr kumimoji="0" lang="hu-HU" sz="16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költségű</a:t>
                      </a: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u-HU" sz="1600" b="1" i="0" u="none" strike="noStrike" kern="1200" cap="none" spc="-114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célországok</a:t>
                      </a:r>
                      <a:endParaRPr kumimoji="0" lang="hu-H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62230" marR="40386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0" i="0" u="none" strike="noStrike" kern="1200" cap="none" spc="-16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Ausztria,  Belgium,  </a:t>
                      </a:r>
                      <a:r>
                        <a:rPr kumimoji="0" lang="hu-HU" sz="1600" b="0" i="0" u="none" strike="noStrike" kern="1200" cap="none" spc="-14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Ciprus, </a:t>
                      </a:r>
                      <a:r>
                        <a:rPr kumimoji="0" lang="hu-HU" sz="1600" b="0" i="0" u="none" strike="noStrike" kern="1200" cap="none" spc="-12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Görögország,  Franciaország, Hollandia, </a:t>
                      </a:r>
                      <a:r>
                        <a:rPr kumimoji="0" lang="hu-HU" sz="1600" b="0" i="0" u="none" strike="noStrike" kern="1200" cap="none" spc="-16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Málta,  </a:t>
                      </a:r>
                      <a:r>
                        <a:rPr kumimoji="0" lang="hu-HU" sz="1600" b="0" i="0" u="none" strike="noStrike" kern="1200" cap="none" spc="-14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Németország, Olaszország,,  </a:t>
                      </a:r>
                      <a:r>
                        <a:rPr kumimoji="0" lang="hu-HU" sz="16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Portugália,  </a:t>
                      </a:r>
                      <a:r>
                        <a:rPr kumimoji="0" lang="hu-HU" sz="1600" b="0" i="0" u="none" strike="noStrike" kern="1200" cap="none" spc="-14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Spanyolország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smtClean="0">
                          <a:latin typeface="Verdana"/>
                          <a:cs typeface="Verdana"/>
                        </a:rPr>
                        <a:t>210.000 Ft/hó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20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7938252"/>
                  </a:ext>
                </a:extLst>
              </a:tr>
              <a:tr h="1419235">
                <a:tc>
                  <a:txBody>
                    <a:bodyPr/>
                    <a:lstStyle/>
                    <a:p>
                      <a:pPr marL="62230" marR="647700" lvl="0" indent="0" algn="l" defTabSz="685800" rtl="0" eaLnBrk="1" fontAlgn="auto" latinLnBrk="0" hangingPunct="1">
                        <a:lnSpc>
                          <a:spcPct val="1201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-8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Alacsonyabb </a:t>
                      </a:r>
                      <a:r>
                        <a:rPr kumimoji="0" lang="hu-HU" sz="1600" b="1" i="0" u="none" strike="noStrike" kern="1200" cap="none" spc="-13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megélhetési </a:t>
                      </a:r>
                      <a:r>
                        <a:rPr kumimoji="0" lang="hu-HU" sz="16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költségű </a:t>
                      </a:r>
                      <a:r>
                        <a:rPr kumimoji="0" lang="hu-HU" sz="1600" b="1" i="0" u="none" strike="noStrike" kern="1200" cap="none" spc="-114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célországok  </a:t>
                      </a:r>
                      <a:endParaRPr kumimoji="0" lang="hu-HU" sz="1600" b="1" i="0" u="none" strike="noStrike" kern="1200" cap="none" spc="-16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62230" marR="647700" lvl="0" indent="0" algn="l" defTabSz="685800" rtl="0" eaLnBrk="1" fontAlgn="auto" latinLnBrk="0" hangingPunct="1">
                        <a:lnSpc>
                          <a:spcPct val="120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0" i="0" u="none" strike="noStrike" kern="1200" cap="none" spc="-16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Bulgária, Cseh Köztársaság,  </a:t>
                      </a:r>
                      <a:r>
                        <a:rPr kumimoji="0" lang="hu-HU" sz="1600" b="0" i="0" u="none" strike="noStrike" kern="1200" cap="none" spc="-18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Észtország,  </a:t>
                      </a:r>
                      <a:r>
                        <a:rPr kumimoji="0" lang="hu-HU" sz="1600" b="0" i="0" u="none" strike="noStrike" kern="1200" cap="none" spc="-16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Horvátország,  </a:t>
                      </a:r>
                      <a:r>
                        <a:rPr kumimoji="0" lang="hu-HU" sz="1600" b="0" i="0" u="none" strike="noStrike" kern="1200" cap="none" spc="-14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Lengyelország,  </a:t>
                      </a:r>
                      <a:r>
                        <a:rPr kumimoji="0" lang="hu-HU" sz="1600" b="0" i="0" u="none" strike="noStrike" kern="1200" cap="none" spc="-17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Lettország,  </a:t>
                      </a:r>
                      <a:r>
                        <a:rPr kumimoji="0" lang="hu-HU" sz="1600" b="0" i="0" u="none" strike="noStrike" kern="1200" cap="none" spc="-15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Litvánia,</a:t>
                      </a:r>
                      <a:r>
                        <a:rPr kumimoji="0" lang="hu-HU" sz="1600" b="0" i="0" u="none" strike="noStrike" kern="1200" cap="none" spc="-1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  Macedónia, </a:t>
                      </a:r>
                      <a:r>
                        <a:rPr kumimoji="0" lang="hu-HU" sz="1600" b="0" i="0" u="none" strike="noStrike" kern="1200" cap="none" spc="-14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Románia,</a:t>
                      </a:r>
                      <a:r>
                        <a:rPr kumimoji="0" lang="hu-HU" sz="1600" b="0" i="0" u="none" strike="noStrike" kern="1200" cap="none" spc="-1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u-HU" sz="1600" b="0" i="0" u="none" strike="noStrike" kern="1200" cap="none" spc="-15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Szlovákia, </a:t>
                      </a:r>
                      <a:r>
                        <a:rPr kumimoji="0" lang="hu-HU" sz="16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Szlovénia,</a:t>
                      </a:r>
                      <a:r>
                        <a:rPr kumimoji="0" lang="hu-HU" sz="1600" b="0" i="0" u="none" strike="noStrike" kern="1200" cap="none" spc="10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u-HU" sz="1600" b="0" i="0" u="none" strike="noStrike" kern="1200" cap="none" spc="-185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Töröko.rszág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smtClean="0">
                          <a:latin typeface="Verdana"/>
                          <a:cs typeface="Verdana"/>
                        </a:rPr>
                        <a:t>200.000 Ft/hó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20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72240450"/>
                  </a:ext>
                </a:extLst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787044" y="5737131"/>
            <a:ext cx="8943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Egyéb országok </a:t>
            </a:r>
            <a:r>
              <a:rPr lang="hu-HU" dirty="0"/>
              <a:t>&gt;&gt; </a:t>
            </a:r>
            <a:r>
              <a:rPr lang="hu-HU" b="1" dirty="0">
                <a:solidFill>
                  <a:srgbClr val="FF0000"/>
                </a:solidFill>
              </a:rPr>
              <a:t>350 000 Ft/hó</a:t>
            </a:r>
          </a:p>
          <a:p>
            <a:r>
              <a:rPr lang="hu-HU" b="1" dirty="0"/>
              <a:t>Szociális kiegészítő támogatás</a:t>
            </a:r>
            <a:r>
              <a:rPr lang="hu-HU" dirty="0"/>
              <a:t> összege (egységesen) &gt;&gt; </a:t>
            </a:r>
            <a:r>
              <a:rPr lang="hu-HU" b="1" dirty="0">
                <a:solidFill>
                  <a:srgbClr val="FF0000"/>
                </a:solidFill>
              </a:rPr>
              <a:t>35 000 Ft/hó</a:t>
            </a:r>
          </a:p>
        </p:txBody>
      </p:sp>
    </p:spTree>
    <p:extLst>
      <p:ext uri="{BB962C8B-B14F-4D97-AF65-F5344CB8AC3E}">
        <p14:creationId xmlns:p14="http://schemas.microsoft.com/office/powerpoint/2010/main" val="3106729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Campus </a:t>
            </a:r>
            <a:r>
              <a:rPr lang="hu-HU" dirty="0" err="1" smtClean="0">
                <a:solidFill>
                  <a:srgbClr val="FF0000"/>
                </a:solidFill>
              </a:rPr>
              <a:t>Mundi</a:t>
            </a:r>
            <a:r>
              <a:rPr lang="hu-HU" dirty="0" smtClean="0">
                <a:solidFill>
                  <a:srgbClr val="FF0000"/>
                </a:solidFill>
              </a:rPr>
              <a:t> – Beadandó pályázati anyagok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779589"/>
            <a:ext cx="9145935" cy="4318588"/>
          </a:xfrm>
        </p:spPr>
        <p:txBody>
          <a:bodyPr>
            <a:noAutofit/>
          </a:bodyPr>
          <a:lstStyle/>
          <a:p>
            <a:r>
              <a:rPr lang="hu-HU" sz="2200" dirty="0" smtClean="0"/>
              <a:t>Az </a:t>
            </a:r>
            <a:r>
              <a:rPr lang="hu-HU" sz="2200" dirty="0"/>
              <a:t>on-line pályázati rendszerből generált jelentkezési lap nyomtatott, aláírt változata</a:t>
            </a:r>
          </a:p>
          <a:p>
            <a:r>
              <a:rPr lang="hu-HU" sz="2200" dirty="0"/>
              <a:t>Motivációs levél és munkaterv</a:t>
            </a:r>
          </a:p>
          <a:p>
            <a:r>
              <a:rPr lang="hu-HU" sz="2200" dirty="0"/>
              <a:t>Szaktanári ajánlás</a:t>
            </a:r>
          </a:p>
          <a:p>
            <a:r>
              <a:rPr lang="hu-HU" sz="2200" dirty="0"/>
              <a:t>Fogadólevél</a:t>
            </a:r>
          </a:p>
          <a:p>
            <a:r>
              <a:rPr lang="hu-HU" sz="2200" dirty="0"/>
              <a:t>TO által igazolt </a:t>
            </a:r>
            <a:r>
              <a:rPr lang="hu-HU" sz="2200" dirty="0" err="1"/>
              <a:t>ToR</a:t>
            </a:r>
            <a:endParaRPr lang="hu-HU" sz="2200" dirty="0"/>
          </a:p>
          <a:p>
            <a:r>
              <a:rPr lang="hu-HU" sz="2200" dirty="0"/>
              <a:t>Nyelvvizsga bizonyítványok</a:t>
            </a:r>
          </a:p>
          <a:p>
            <a:r>
              <a:rPr lang="hu-HU" sz="2200" dirty="0"/>
              <a:t>OTDK helyezések, szakkollégiumi, sport, művészeti, egyéb közéleti tevékenység</a:t>
            </a:r>
          </a:p>
          <a:p>
            <a:r>
              <a:rPr lang="hu-HU" sz="2200" dirty="0"/>
              <a:t>Kiegészítő pályázati igazolások (szociális, SN)</a:t>
            </a:r>
          </a:p>
          <a:p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3958866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SEGÍTENEK NEKED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516519"/>
            <a:ext cx="8596668" cy="5141911"/>
          </a:xfrm>
        </p:spPr>
        <p:txBody>
          <a:bodyPr>
            <a:normAutofit/>
          </a:bodyPr>
          <a:lstStyle/>
          <a:p>
            <a:r>
              <a:rPr lang="hu-HU" sz="2400" dirty="0"/>
              <a:t>Kari koordinátorok</a:t>
            </a:r>
          </a:p>
          <a:p>
            <a:r>
              <a:rPr lang="hu-HU" sz="2400" dirty="0"/>
              <a:t>Oktatók, hallgatótársak akik már voltak kint</a:t>
            </a:r>
          </a:p>
          <a:p>
            <a:r>
              <a:rPr lang="hu-HU" sz="2400" dirty="0"/>
              <a:t>Mentorok </a:t>
            </a:r>
            <a:endParaRPr lang="hu-HU" sz="2400" dirty="0" smtClean="0"/>
          </a:p>
          <a:p>
            <a:r>
              <a:rPr lang="hu-HU" sz="2400" dirty="0" smtClean="0"/>
              <a:t>Mobilitási </a:t>
            </a:r>
            <a:r>
              <a:rPr lang="hu-HU" sz="2400" dirty="0"/>
              <a:t>Osztály				</a:t>
            </a:r>
          </a:p>
          <a:p>
            <a:r>
              <a:rPr lang="hu-HU" sz="2400" dirty="0"/>
              <a:t>Hasznos honlapok:</a:t>
            </a:r>
          </a:p>
          <a:p>
            <a:pPr lvl="1"/>
            <a:r>
              <a:rPr lang="hu-HU" sz="2000" dirty="0"/>
              <a:t>Óbudai Egyetem</a:t>
            </a:r>
            <a:r>
              <a:rPr lang="hu-HU" sz="2000" dirty="0" smtClean="0"/>
              <a:t>: </a:t>
            </a:r>
            <a:r>
              <a:rPr lang="hu-HU" sz="2000" dirty="0"/>
              <a:t>erasmus.uni-obuda.hu </a:t>
            </a:r>
          </a:p>
          <a:p>
            <a:pPr lvl="1"/>
            <a:r>
              <a:rPr lang="hu-HU" sz="2000" dirty="0"/>
              <a:t>Tempus Közalapítvány:  tpf.hu</a:t>
            </a:r>
          </a:p>
          <a:p>
            <a:pPr lvl="1"/>
            <a:r>
              <a:rPr lang="hu-HU" sz="2000" dirty="0"/>
              <a:t>www.scholarship.hu</a:t>
            </a:r>
          </a:p>
          <a:p>
            <a:pPr lvl="1"/>
            <a:r>
              <a:rPr lang="hu-HU" sz="2000" dirty="0"/>
              <a:t>http://europa.eu</a:t>
            </a:r>
          </a:p>
          <a:p>
            <a:pPr lvl="1"/>
            <a:r>
              <a:rPr lang="hu-HU" sz="2000" dirty="0"/>
              <a:t>http://ec.europa.eu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8917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3700" y="666220"/>
            <a:ext cx="650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Kari koordinátorok:</a:t>
            </a:r>
            <a:endParaRPr lang="hu-H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41300" y="1117600"/>
            <a:ext cx="4140200" cy="345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3700" y="1270000"/>
            <a:ext cx="3987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AMK – Alba </a:t>
            </a:r>
            <a:r>
              <a:rPr lang="hu-HU" dirty="0" err="1" smtClean="0"/>
              <a:t>Regia</a:t>
            </a:r>
            <a:r>
              <a:rPr lang="hu-HU" dirty="0" smtClean="0"/>
              <a:t> Műszaki Kar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Dr. </a:t>
            </a:r>
            <a:r>
              <a:rPr lang="hu-HU" dirty="0" err="1" smtClean="0"/>
              <a:t>Seebauer</a:t>
            </a:r>
            <a:r>
              <a:rPr lang="hu-HU" dirty="0" smtClean="0"/>
              <a:t> Márta </a:t>
            </a:r>
            <a:r>
              <a:rPr lang="hu-HU" dirty="0" err="1" smtClean="0"/>
              <a:t>fõiskolai</a:t>
            </a:r>
            <a:r>
              <a:rPr lang="hu-HU" dirty="0" smtClean="0"/>
              <a:t> tanár</a:t>
            </a:r>
          </a:p>
          <a:p>
            <a:endParaRPr lang="hu-HU" dirty="0" smtClean="0"/>
          </a:p>
          <a:p>
            <a:r>
              <a:rPr lang="hu-HU" dirty="0" smtClean="0"/>
              <a:t>AMK koordinátor</a:t>
            </a:r>
          </a:p>
          <a:p>
            <a:r>
              <a:rPr lang="hu-HU" sz="1600" dirty="0" smtClean="0"/>
              <a:t>8000 Székesfehérvár, Budai út 45. F 219</a:t>
            </a:r>
          </a:p>
          <a:p>
            <a:r>
              <a:rPr lang="hu-HU" dirty="0" smtClean="0"/>
              <a:t>Tel: (22) 510-830/118</a:t>
            </a:r>
          </a:p>
          <a:p>
            <a:r>
              <a:rPr lang="hu-HU" dirty="0" smtClean="0"/>
              <a:t>Fax:(22) 312-337</a:t>
            </a:r>
          </a:p>
          <a:p>
            <a:r>
              <a:rPr lang="hu-HU" dirty="0" smtClean="0"/>
              <a:t>seebauer.marta@amk.uni-obuda.hu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2292866"/>
            <a:ext cx="1146048" cy="160324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041900" y="3995678"/>
            <a:ext cx="4699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Dr. Udvardy Péter egyetemi docens</a:t>
            </a:r>
          </a:p>
          <a:p>
            <a:endParaRPr lang="hu-HU" dirty="0" smtClean="0"/>
          </a:p>
          <a:p>
            <a:r>
              <a:rPr lang="hu-HU" dirty="0" smtClean="0"/>
              <a:t>AMK </a:t>
            </a:r>
            <a:r>
              <a:rPr lang="hu-HU" dirty="0" err="1" smtClean="0"/>
              <a:t>Geoinformatikai</a:t>
            </a:r>
            <a:r>
              <a:rPr lang="hu-HU" dirty="0" smtClean="0"/>
              <a:t> Intézet koordinátor</a:t>
            </a:r>
          </a:p>
          <a:p>
            <a:r>
              <a:rPr lang="hu-HU" sz="1600" dirty="0" smtClean="0"/>
              <a:t>8000 Székesfehérvár, Pirosalma u. 1-3. fsz.12.</a:t>
            </a:r>
          </a:p>
          <a:p>
            <a:r>
              <a:rPr lang="hu-HU" dirty="0" smtClean="0"/>
              <a:t>Tel: (22) 200-453</a:t>
            </a:r>
          </a:p>
          <a:p>
            <a:endParaRPr lang="hu-HU" dirty="0" smtClean="0"/>
          </a:p>
          <a:p>
            <a:r>
              <a:rPr lang="hu-HU" dirty="0" smtClean="0"/>
              <a:t>udvardy.peter@amk.uni-obuda.hu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248" y="2296592"/>
            <a:ext cx="1199642" cy="159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28600" y="558800"/>
            <a:ext cx="562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BGK – Bánki Donát Gépész és Biztonságtechnikai Mérnöki Kar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508000" y="3530600"/>
            <a:ext cx="3644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Dr. Szakács Tamás adjunktus</a:t>
            </a:r>
          </a:p>
          <a:p>
            <a:endParaRPr lang="hu-HU" dirty="0" smtClean="0"/>
          </a:p>
          <a:p>
            <a:r>
              <a:rPr lang="hu-HU" dirty="0" smtClean="0"/>
              <a:t>BGK hallgatói koordinátor</a:t>
            </a:r>
          </a:p>
          <a:p>
            <a:r>
              <a:rPr lang="hu-HU" dirty="0" smtClean="0"/>
              <a:t>1081 Budapest, Népszínház u. 8.</a:t>
            </a:r>
          </a:p>
          <a:p>
            <a:r>
              <a:rPr lang="hu-HU" dirty="0" smtClean="0"/>
              <a:t>Tel: (06-1) 666-5406</a:t>
            </a:r>
          </a:p>
          <a:p>
            <a:r>
              <a:rPr lang="hu-HU" dirty="0" smtClean="0"/>
              <a:t>Fax: (06-1) 666-5485</a:t>
            </a:r>
          </a:p>
          <a:p>
            <a:r>
              <a:rPr lang="hu-HU" dirty="0" smtClean="0"/>
              <a:t>szakacs.tamas@bgk.uni-obuda.hu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676399"/>
            <a:ext cx="1333500" cy="173503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989" y="1676398"/>
            <a:ext cx="1517422" cy="173503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095989" y="3530600"/>
            <a:ext cx="44544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Dr. Drégelyi-Kiss Ágota egyetemi docens</a:t>
            </a:r>
          </a:p>
          <a:p>
            <a:endParaRPr lang="hu-HU" dirty="0" smtClean="0"/>
          </a:p>
          <a:p>
            <a:r>
              <a:rPr lang="hu-HU" dirty="0" smtClean="0"/>
              <a:t>BGK oktatói koordinátor</a:t>
            </a:r>
          </a:p>
          <a:p>
            <a:r>
              <a:rPr lang="hu-HU" dirty="0" smtClean="0"/>
              <a:t>1081 Budapest, Népszínház u. 8. </a:t>
            </a:r>
          </a:p>
          <a:p>
            <a:r>
              <a:rPr lang="hu-HU" dirty="0" smtClean="0"/>
              <a:t>Tel: (06-1) 666-5397</a:t>
            </a:r>
          </a:p>
          <a:p>
            <a:endParaRPr lang="hu-HU" dirty="0" smtClean="0"/>
          </a:p>
          <a:p>
            <a:r>
              <a:rPr lang="hu-HU" dirty="0" smtClean="0"/>
              <a:t>dregelyi.agota@bgk.uni-obuda.hu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17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52500" y="812800"/>
            <a:ext cx="366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KGK – Keleti Károly Gazdasági Kar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 flipH="1">
            <a:off x="3340100" y="3336192"/>
            <a:ext cx="38862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Dr. </a:t>
            </a:r>
            <a:r>
              <a:rPr lang="hu-HU" dirty="0" err="1"/>
              <a:t>habil</a:t>
            </a:r>
            <a:r>
              <a:rPr lang="hu-HU" dirty="0"/>
              <a:t> </a:t>
            </a:r>
            <a:r>
              <a:rPr lang="hu-HU" dirty="0" err="1"/>
              <a:t>Lazányi</a:t>
            </a:r>
            <a:r>
              <a:rPr lang="hu-HU" dirty="0"/>
              <a:t> Kornélia</a:t>
            </a:r>
          </a:p>
          <a:p>
            <a:r>
              <a:rPr lang="hu-HU" dirty="0"/>
              <a:t>kutatási dékánhelyettes, egyetemi docens</a:t>
            </a:r>
            <a:endParaRPr lang="hu-HU" dirty="0" smtClean="0"/>
          </a:p>
          <a:p>
            <a:r>
              <a:rPr lang="hu-HU" dirty="0" smtClean="0"/>
              <a:t>KGK koordinátor</a:t>
            </a:r>
          </a:p>
          <a:p>
            <a:endParaRPr lang="hu-HU" dirty="0" smtClean="0"/>
          </a:p>
          <a:p>
            <a:pPr algn="just"/>
            <a:r>
              <a:rPr lang="hu-HU" dirty="0" smtClean="0"/>
              <a:t>1084 Budapest, Tavaszmező u. 17., TA.125</a:t>
            </a:r>
          </a:p>
          <a:p>
            <a:r>
              <a:rPr lang="hu-HU" dirty="0"/>
              <a:t>Tel: (36-1) </a:t>
            </a:r>
            <a:r>
              <a:rPr lang="hu-HU" dirty="0" smtClean="0"/>
              <a:t>666-5420</a:t>
            </a:r>
            <a:endParaRPr lang="hu-HU" dirty="0"/>
          </a:p>
          <a:p>
            <a:r>
              <a:rPr lang="hu-HU" dirty="0"/>
              <a:t>Fax: (36-1) 666-5488</a:t>
            </a:r>
          </a:p>
          <a:p>
            <a:endParaRPr lang="hu-HU" dirty="0"/>
          </a:p>
          <a:p>
            <a:r>
              <a:rPr lang="hu-HU" dirty="0"/>
              <a:t>lazanyi.kornelia@kgk.uni-obuda.hu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99" y="1288262"/>
            <a:ext cx="1381143" cy="19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7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84200" y="622300"/>
            <a:ext cx="635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KVK – Kandó Kálmán Villamosmérnöki Kar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463" y="1612900"/>
            <a:ext cx="1595574" cy="15621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730500" y="3556000"/>
            <a:ext cx="4381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Dr. Maros Dóra</a:t>
            </a:r>
          </a:p>
          <a:p>
            <a:pPr algn="ctr"/>
            <a:endParaRPr lang="hu-HU" dirty="0"/>
          </a:p>
          <a:p>
            <a:pPr algn="ctr"/>
            <a:r>
              <a:rPr lang="hu-HU" dirty="0" smtClean="0"/>
              <a:t>KVK koordinátor</a:t>
            </a:r>
          </a:p>
          <a:p>
            <a:pPr algn="ctr"/>
            <a:r>
              <a:rPr lang="hu-HU" dirty="0" smtClean="0"/>
              <a:t>1084 Budapest, Tavaszmező u. 15.</a:t>
            </a:r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Tel: (06-1) 666-5103</a:t>
            </a:r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maros.dora@kvk.uni-obuda.hu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964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Erasmus+ legfontosabb tudnivalók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295400"/>
            <a:ext cx="8596668" cy="5130799"/>
          </a:xfrm>
        </p:spPr>
        <p:txBody>
          <a:bodyPr>
            <a:normAutofit/>
          </a:bodyPr>
          <a:lstStyle/>
          <a:p>
            <a:pPr marL="0" lvl="0" indent="0" defTabSz="685800">
              <a:lnSpc>
                <a:spcPct val="120000"/>
              </a:lnSpc>
              <a:buClr>
                <a:srgbClr val="B71E42"/>
              </a:buClr>
              <a:buSzPct val="100000"/>
              <a:buNone/>
              <a:tabLst>
                <a:tab pos="354965" algn="l"/>
              </a:tabLst>
            </a:pPr>
            <a:endParaRPr lang="hu-HU" sz="1400" b="1" spc="-45" dirty="0" smtClean="0">
              <a:solidFill>
                <a:srgbClr val="404040"/>
              </a:solidFill>
              <a:latin typeface="Verdana"/>
              <a:cs typeface="Verdana"/>
            </a:endParaRPr>
          </a:p>
          <a:p>
            <a:pPr marL="0" lvl="0" indent="0" defTabSz="685800">
              <a:lnSpc>
                <a:spcPct val="120000"/>
              </a:lnSpc>
              <a:buClr>
                <a:srgbClr val="B71E42"/>
              </a:buClr>
              <a:buSzPct val="100000"/>
              <a:buNone/>
              <a:tabLst>
                <a:tab pos="354965" algn="l"/>
              </a:tabLst>
            </a:pPr>
            <a:r>
              <a:rPr lang="hu-HU" sz="1400" b="1" spc="-45" dirty="0" smtClean="0">
                <a:solidFill>
                  <a:srgbClr val="404040"/>
                </a:solidFill>
                <a:latin typeface="Verdana"/>
                <a:cs typeface="Verdana"/>
              </a:rPr>
              <a:t>Célja</a:t>
            </a:r>
            <a:r>
              <a:rPr lang="hu-HU" sz="1400" b="1" spc="-45" dirty="0">
                <a:solidFill>
                  <a:srgbClr val="404040"/>
                </a:solidFill>
                <a:latin typeface="Verdana"/>
                <a:cs typeface="Verdana"/>
              </a:rPr>
              <a:t>: </a:t>
            </a:r>
            <a:r>
              <a:rPr lang="hu-HU" sz="1400" spc="-70" dirty="0">
                <a:solidFill>
                  <a:srgbClr val="404040"/>
                </a:solidFill>
                <a:latin typeface="Verdana"/>
                <a:cs typeface="Verdana"/>
              </a:rPr>
              <a:t>Tanulmányút  </a:t>
            </a:r>
            <a:r>
              <a:rPr lang="hu-HU" sz="1400" spc="20" dirty="0">
                <a:solidFill>
                  <a:srgbClr val="404040"/>
                </a:solidFill>
                <a:latin typeface="Verdana"/>
                <a:cs typeface="Verdana"/>
              </a:rPr>
              <a:t>vagy </a:t>
            </a:r>
            <a:r>
              <a:rPr lang="hu-HU" sz="1400" spc="-75" dirty="0">
                <a:solidFill>
                  <a:srgbClr val="404040"/>
                </a:solidFill>
                <a:latin typeface="Verdana"/>
                <a:cs typeface="Verdana"/>
              </a:rPr>
              <a:t>szakmai</a:t>
            </a:r>
            <a:r>
              <a:rPr lang="hu-HU" sz="1400" spc="-445" dirty="0">
                <a:solidFill>
                  <a:srgbClr val="404040"/>
                </a:solidFill>
                <a:latin typeface="Verdana"/>
                <a:cs typeface="Verdana"/>
              </a:rPr>
              <a:t>             </a:t>
            </a:r>
            <a:r>
              <a:rPr lang="hu-HU" sz="1400" spc="-35" dirty="0" smtClean="0">
                <a:solidFill>
                  <a:srgbClr val="404040"/>
                </a:solidFill>
                <a:latin typeface="Verdana"/>
                <a:cs typeface="Verdana"/>
              </a:rPr>
              <a:t>gyakorlat, friss diplomás szakmai gyakorlat</a:t>
            </a:r>
            <a:endParaRPr lang="hu-HU" sz="14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0" lvl="0" indent="0" defTabSz="685800">
              <a:lnSpc>
                <a:spcPct val="120000"/>
              </a:lnSpc>
              <a:buClr>
                <a:srgbClr val="B71E42"/>
              </a:buClr>
              <a:buSzPct val="100000"/>
              <a:buNone/>
              <a:tabLst>
                <a:tab pos="354965" algn="l"/>
              </a:tabLst>
            </a:pPr>
            <a:r>
              <a:rPr lang="hu-HU" sz="1400" b="1" spc="-160" dirty="0">
                <a:solidFill>
                  <a:srgbClr val="404040"/>
                </a:solidFill>
                <a:latin typeface="Verdana"/>
                <a:cs typeface="Verdana"/>
              </a:rPr>
              <a:t>Ki</a:t>
            </a:r>
            <a:r>
              <a:rPr lang="hu-HU" sz="1400" b="1" spc="-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b="1" spc="-40" dirty="0">
                <a:solidFill>
                  <a:srgbClr val="404040"/>
                </a:solidFill>
                <a:latin typeface="Verdana"/>
                <a:cs typeface="Verdana"/>
              </a:rPr>
              <a:t>pályázhat:</a:t>
            </a:r>
            <a:endParaRPr lang="hu-HU" sz="1400" b="1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756285" marR="309880" lvl="0" indent="-287020" defTabSz="685800">
              <a:lnSpc>
                <a:spcPct val="120000"/>
              </a:lnSpc>
              <a:spcBef>
                <a:spcPts val="12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1400" b="1" spc="-60" dirty="0">
                <a:solidFill>
                  <a:srgbClr val="404040"/>
                </a:solidFill>
                <a:latin typeface="Verdana"/>
                <a:cs typeface="Verdana"/>
              </a:rPr>
              <a:t>Tanulmányút:</a:t>
            </a:r>
            <a:r>
              <a:rPr lang="hu-HU" sz="14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-70" dirty="0">
                <a:solidFill>
                  <a:srgbClr val="404040"/>
                </a:solidFill>
                <a:latin typeface="Verdana"/>
                <a:cs typeface="Verdana"/>
              </a:rPr>
              <a:t>bárki,</a:t>
            </a:r>
            <a:r>
              <a:rPr lang="hu-HU" sz="1400" spc="-1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-50" dirty="0">
                <a:solidFill>
                  <a:srgbClr val="404040"/>
                </a:solidFill>
                <a:latin typeface="Verdana"/>
                <a:cs typeface="Verdana"/>
              </a:rPr>
              <a:t>aki</a:t>
            </a:r>
            <a:r>
              <a:rPr lang="hu-HU" sz="14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50" dirty="0">
                <a:solidFill>
                  <a:srgbClr val="404040"/>
                </a:solidFill>
                <a:latin typeface="Verdana"/>
                <a:cs typeface="Verdana"/>
              </a:rPr>
              <a:t>legalább </a:t>
            </a:r>
            <a:r>
              <a:rPr lang="hu-HU" sz="1400" spc="-150" dirty="0">
                <a:solidFill>
                  <a:srgbClr val="404040"/>
                </a:solidFill>
                <a:latin typeface="Verdana"/>
                <a:cs typeface="Verdana"/>
              </a:rPr>
              <a:t>1</a:t>
            </a:r>
            <a:r>
              <a:rPr lang="hu-HU" sz="1400" spc="-13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-100" dirty="0" smtClean="0">
                <a:solidFill>
                  <a:srgbClr val="404040"/>
                </a:solidFill>
                <a:latin typeface="Verdana"/>
                <a:cs typeface="Verdana"/>
              </a:rPr>
              <a:t>szemeszter lezárt szemeszterrel rendelkezik</a:t>
            </a:r>
            <a:r>
              <a:rPr lang="hu-HU" sz="1400" spc="-4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-45" dirty="0">
                <a:solidFill>
                  <a:srgbClr val="404040"/>
                </a:solidFill>
                <a:latin typeface="Verdana"/>
                <a:cs typeface="Verdana"/>
              </a:rPr>
              <a:t>(</a:t>
            </a:r>
            <a:r>
              <a:rPr lang="hu-HU" sz="1400" spc="5" dirty="0">
                <a:solidFill>
                  <a:srgbClr val="404040"/>
                </a:solidFill>
                <a:latin typeface="Verdana"/>
                <a:cs typeface="Verdana"/>
              </a:rPr>
              <a:t>ha</a:t>
            </a:r>
            <a:r>
              <a:rPr lang="hu-HU" sz="14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14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lang="hu-HU" sz="14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-30" dirty="0">
                <a:solidFill>
                  <a:srgbClr val="404040"/>
                </a:solidFill>
                <a:latin typeface="Verdana"/>
                <a:cs typeface="Verdana"/>
              </a:rPr>
              <a:t>kar</a:t>
            </a:r>
            <a:r>
              <a:rPr lang="hu-HU" sz="14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-65" dirty="0">
                <a:solidFill>
                  <a:srgbClr val="404040"/>
                </a:solidFill>
                <a:latin typeface="Verdana"/>
                <a:cs typeface="Verdana"/>
              </a:rPr>
              <a:t>mást </a:t>
            </a:r>
            <a:r>
              <a:rPr lang="hu-HU" sz="1400" spc="-10" dirty="0">
                <a:solidFill>
                  <a:srgbClr val="404040"/>
                </a:solidFill>
                <a:latin typeface="Verdana"/>
                <a:cs typeface="Verdana"/>
              </a:rPr>
              <a:t>nem </a:t>
            </a:r>
            <a:r>
              <a:rPr lang="hu-HU" sz="1400" spc="-180" dirty="0">
                <a:solidFill>
                  <a:srgbClr val="404040"/>
                </a:solidFill>
                <a:latin typeface="Verdana"/>
                <a:cs typeface="Verdana"/>
              </a:rPr>
              <a:t>ír</a:t>
            </a:r>
            <a:r>
              <a:rPr lang="hu-HU" sz="1400" spc="-3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-33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15" dirty="0" smtClean="0">
                <a:solidFill>
                  <a:srgbClr val="404040"/>
                </a:solidFill>
                <a:latin typeface="Verdana"/>
                <a:cs typeface="Verdana"/>
              </a:rPr>
              <a:t>elő</a:t>
            </a:r>
            <a:r>
              <a:rPr lang="hu-HU" sz="1400" spc="15" dirty="0">
                <a:solidFill>
                  <a:srgbClr val="404040"/>
                </a:solidFill>
                <a:latin typeface="Verdana"/>
                <a:cs typeface="Verdana"/>
              </a:rPr>
              <a:t>)</a:t>
            </a:r>
            <a:endParaRPr lang="hu-HU" sz="14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756285" marR="1051560" lvl="0" indent="-287020" defTabSz="685800">
              <a:lnSpc>
                <a:spcPct val="120000"/>
              </a:lnSpc>
              <a:spcBef>
                <a:spcPts val="12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1400" b="1" spc="-85" dirty="0">
                <a:solidFill>
                  <a:srgbClr val="404040"/>
                </a:solidFill>
                <a:latin typeface="Verdana"/>
                <a:cs typeface="Verdana"/>
              </a:rPr>
              <a:t>Szakmai </a:t>
            </a:r>
            <a:r>
              <a:rPr lang="hu-HU" sz="1400" b="1" spc="-60" dirty="0">
                <a:solidFill>
                  <a:srgbClr val="404040"/>
                </a:solidFill>
                <a:latin typeface="Verdana"/>
                <a:cs typeface="Verdana"/>
              </a:rPr>
              <a:t>gyakorlatra:</a:t>
            </a:r>
            <a:r>
              <a:rPr lang="hu-HU" sz="14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-80" dirty="0">
                <a:solidFill>
                  <a:srgbClr val="404040"/>
                </a:solidFill>
                <a:latin typeface="Verdana"/>
                <a:cs typeface="Verdana"/>
              </a:rPr>
              <a:t>nyári </a:t>
            </a:r>
            <a:r>
              <a:rPr lang="hu-HU" sz="1400" spc="-15" dirty="0">
                <a:solidFill>
                  <a:srgbClr val="404040"/>
                </a:solidFill>
                <a:latin typeface="Verdana"/>
                <a:cs typeface="Verdana"/>
              </a:rPr>
              <a:t>kéthónapos </a:t>
            </a:r>
            <a:r>
              <a:rPr lang="hu-HU" sz="1400" spc="-75" dirty="0">
                <a:solidFill>
                  <a:srgbClr val="404040"/>
                </a:solidFill>
                <a:latin typeface="Verdana"/>
                <a:cs typeface="Verdana"/>
              </a:rPr>
              <a:t>szakmai </a:t>
            </a:r>
            <a:r>
              <a:rPr lang="hu-HU" sz="1400" spc="-35" dirty="0">
                <a:solidFill>
                  <a:srgbClr val="404040"/>
                </a:solidFill>
                <a:latin typeface="Verdana"/>
                <a:cs typeface="Verdana"/>
              </a:rPr>
              <a:t>gyakorlatra </a:t>
            </a:r>
            <a:r>
              <a:rPr lang="hu-HU" sz="1400" spc="-30" dirty="0">
                <a:solidFill>
                  <a:srgbClr val="404040"/>
                </a:solidFill>
                <a:latin typeface="Verdana"/>
                <a:cs typeface="Verdana"/>
              </a:rPr>
              <a:t>harmadik  </a:t>
            </a:r>
            <a:r>
              <a:rPr lang="hu-HU" sz="1400" spc="-100" dirty="0">
                <a:solidFill>
                  <a:srgbClr val="404040"/>
                </a:solidFill>
                <a:latin typeface="Verdana"/>
                <a:cs typeface="Verdana"/>
              </a:rPr>
              <a:t>szemeszter </a:t>
            </a:r>
            <a:r>
              <a:rPr lang="hu-HU" sz="1400" spc="-20" dirty="0">
                <a:solidFill>
                  <a:srgbClr val="404040"/>
                </a:solidFill>
                <a:latin typeface="Verdana"/>
                <a:cs typeface="Verdana"/>
              </a:rPr>
              <a:t>után</a:t>
            </a:r>
            <a:r>
              <a:rPr lang="hu-HU" sz="1400" spc="-145" dirty="0">
                <a:solidFill>
                  <a:srgbClr val="404040"/>
                </a:solidFill>
                <a:latin typeface="Verdana"/>
                <a:cs typeface="Verdana"/>
              </a:rPr>
              <a:t> b</a:t>
            </a:r>
            <a:r>
              <a:rPr lang="hu-HU" sz="1400" spc="-60" dirty="0">
                <a:solidFill>
                  <a:srgbClr val="404040"/>
                </a:solidFill>
                <a:latin typeface="Verdana"/>
                <a:cs typeface="Verdana"/>
              </a:rPr>
              <a:t>árki</a:t>
            </a:r>
            <a:endParaRPr lang="hu-HU" sz="14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756285" marR="716915" lvl="0" indent="-287020" defTabSz="685800">
              <a:lnSpc>
                <a:spcPct val="120000"/>
              </a:lnSpc>
              <a:spcBef>
                <a:spcPts val="12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1400" spc="-150" dirty="0">
                <a:solidFill>
                  <a:srgbClr val="404040"/>
                </a:solidFill>
                <a:latin typeface="Verdana"/>
                <a:cs typeface="Verdana"/>
              </a:rPr>
              <a:t>15</a:t>
            </a:r>
            <a:r>
              <a:rPr lang="hu-HU" sz="14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-45" dirty="0">
                <a:solidFill>
                  <a:srgbClr val="404040"/>
                </a:solidFill>
                <a:latin typeface="Verdana"/>
                <a:cs typeface="Verdana"/>
              </a:rPr>
              <a:t>hetes</a:t>
            </a:r>
            <a:r>
              <a:rPr lang="hu-HU" sz="14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-75" dirty="0">
                <a:solidFill>
                  <a:srgbClr val="404040"/>
                </a:solidFill>
                <a:latin typeface="Verdana"/>
                <a:cs typeface="Verdana"/>
              </a:rPr>
              <a:t>szakmai</a:t>
            </a:r>
            <a:r>
              <a:rPr lang="hu-HU" sz="14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-60" dirty="0">
                <a:solidFill>
                  <a:srgbClr val="404040"/>
                </a:solidFill>
                <a:latin typeface="Verdana"/>
                <a:cs typeface="Verdana"/>
              </a:rPr>
              <a:t>gyakorlatra:</a:t>
            </a:r>
            <a:r>
              <a:rPr lang="hu-HU" sz="14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-70" dirty="0">
                <a:solidFill>
                  <a:srgbClr val="404040"/>
                </a:solidFill>
                <a:latin typeface="Verdana"/>
                <a:cs typeface="Verdana"/>
              </a:rPr>
              <a:t>bárki,</a:t>
            </a:r>
            <a:r>
              <a:rPr lang="hu-HU" sz="1400" spc="-1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-50" dirty="0">
                <a:solidFill>
                  <a:srgbClr val="404040"/>
                </a:solidFill>
                <a:latin typeface="Verdana"/>
                <a:cs typeface="Verdana"/>
              </a:rPr>
              <a:t>aki</a:t>
            </a:r>
            <a:r>
              <a:rPr lang="hu-HU" sz="14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14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lang="hu-HU" sz="14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-80" dirty="0">
                <a:solidFill>
                  <a:srgbClr val="404040"/>
                </a:solidFill>
                <a:latin typeface="Verdana"/>
                <a:cs typeface="Verdana"/>
              </a:rPr>
              <a:t>kar</a:t>
            </a:r>
            <a:r>
              <a:rPr lang="hu-HU" sz="14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-20" dirty="0">
                <a:solidFill>
                  <a:srgbClr val="404040"/>
                </a:solidFill>
                <a:latin typeface="Verdana"/>
                <a:cs typeface="Verdana"/>
              </a:rPr>
              <a:t>által</a:t>
            </a:r>
            <a:r>
              <a:rPr lang="hu-HU" sz="14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-70" dirty="0">
                <a:solidFill>
                  <a:srgbClr val="404040"/>
                </a:solidFill>
                <a:latin typeface="Verdana"/>
                <a:cs typeface="Verdana"/>
              </a:rPr>
              <a:t>előírt</a:t>
            </a:r>
            <a:r>
              <a:rPr lang="hu-HU" sz="14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-35" dirty="0">
                <a:solidFill>
                  <a:srgbClr val="404040"/>
                </a:solidFill>
                <a:latin typeface="Verdana"/>
                <a:cs typeface="Verdana"/>
              </a:rPr>
              <a:t>előkövetelményt,  </a:t>
            </a:r>
            <a:r>
              <a:rPr lang="hu-HU" sz="1400" spc="-65" dirty="0">
                <a:solidFill>
                  <a:srgbClr val="404040"/>
                </a:solidFill>
                <a:latin typeface="Verdana"/>
                <a:cs typeface="Verdana"/>
              </a:rPr>
              <a:t>kreditszámot</a:t>
            </a:r>
            <a:r>
              <a:rPr lang="hu-HU" sz="1400" spc="-2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-70" dirty="0">
                <a:solidFill>
                  <a:srgbClr val="404040"/>
                </a:solidFill>
                <a:latin typeface="Verdana"/>
                <a:cs typeface="Verdana"/>
              </a:rPr>
              <a:t>teljesítette</a:t>
            </a:r>
            <a:endParaRPr lang="hu-HU" sz="14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756285" marR="5080" lvl="0" indent="-287020" defTabSz="685800">
              <a:lnSpc>
                <a:spcPct val="120000"/>
              </a:lnSpc>
              <a:spcBef>
                <a:spcPts val="12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1400" b="1" spc="-200" dirty="0">
                <a:solidFill>
                  <a:srgbClr val="404040"/>
                </a:solidFill>
                <a:latin typeface="Verdana"/>
                <a:cs typeface="Verdana"/>
              </a:rPr>
              <a:t>Friss </a:t>
            </a:r>
            <a:r>
              <a:rPr lang="hu-HU" sz="1400" b="1" spc="-15" dirty="0">
                <a:solidFill>
                  <a:srgbClr val="404040"/>
                </a:solidFill>
                <a:latin typeface="Verdana"/>
                <a:cs typeface="Verdana"/>
              </a:rPr>
              <a:t>diplomás </a:t>
            </a:r>
            <a:r>
              <a:rPr lang="hu-HU" sz="1400" b="1" spc="-75" dirty="0">
                <a:solidFill>
                  <a:srgbClr val="404040"/>
                </a:solidFill>
                <a:latin typeface="Verdana"/>
                <a:cs typeface="Verdana"/>
              </a:rPr>
              <a:t>szakmai </a:t>
            </a:r>
            <a:r>
              <a:rPr lang="hu-HU" sz="1400" b="1" spc="-35" dirty="0">
                <a:solidFill>
                  <a:srgbClr val="404040"/>
                </a:solidFill>
                <a:latin typeface="Verdana"/>
                <a:cs typeface="Verdana"/>
              </a:rPr>
              <a:t>gyakorlatra:</a:t>
            </a:r>
            <a:r>
              <a:rPr lang="hu-HU" sz="14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-60" dirty="0">
                <a:solidFill>
                  <a:srgbClr val="404040"/>
                </a:solidFill>
                <a:latin typeface="Verdana"/>
                <a:cs typeface="Verdana"/>
              </a:rPr>
              <a:t>abszolutórium </a:t>
            </a:r>
            <a:r>
              <a:rPr lang="hu-HU" sz="1400" spc="-35" dirty="0">
                <a:solidFill>
                  <a:srgbClr val="404040"/>
                </a:solidFill>
                <a:latin typeface="Verdana"/>
                <a:cs typeface="Verdana"/>
              </a:rPr>
              <a:t>előtt </a:t>
            </a:r>
            <a:r>
              <a:rPr lang="hu-HU" sz="1400" spc="-70" dirty="0">
                <a:solidFill>
                  <a:srgbClr val="404040"/>
                </a:solidFill>
                <a:latin typeface="Verdana"/>
                <a:cs typeface="Verdana"/>
              </a:rPr>
              <a:t>bárki, </a:t>
            </a:r>
            <a:r>
              <a:rPr lang="hu-HU" sz="1400" spc="-45" dirty="0">
                <a:solidFill>
                  <a:srgbClr val="404040"/>
                </a:solidFill>
                <a:latin typeface="Verdana"/>
                <a:cs typeface="Verdana"/>
              </a:rPr>
              <a:t>akinek </a:t>
            </a:r>
            <a:r>
              <a:rPr lang="hu-HU" sz="1400" spc="20" dirty="0">
                <a:solidFill>
                  <a:srgbClr val="404040"/>
                </a:solidFill>
                <a:latin typeface="Verdana"/>
                <a:cs typeface="Verdana"/>
              </a:rPr>
              <a:t>egy</a:t>
            </a:r>
            <a:r>
              <a:rPr lang="hu-HU" sz="14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75" dirty="0">
                <a:solidFill>
                  <a:srgbClr val="404040"/>
                </a:solidFill>
                <a:latin typeface="Verdana"/>
                <a:cs typeface="Verdana"/>
              </a:rPr>
              <a:t>céggel  </a:t>
            </a:r>
            <a:r>
              <a:rPr lang="hu-HU" sz="1400" spc="-50" dirty="0">
                <a:solidFill>
                  <a:srgbClr val="404040"/>
                </a:solidFill>
                <a:latin typeface="Verdana"/>
                <a:cs typeface="Verdana"/>
              </a:rPr>
              <a:t>aláírt </a:t>
            </a:r>
            <a:r>
              <a:rPr lang="hu-HU" sz="1400" spc="-60" dirty="0">
                <a:solidFill>
                  <a:srgbClr val="404040"/>
                </a:solidFill>
                <a:latin typeface="Verdana"/>
                <a:cs typeface="Verdana"/>
              </a:rPr>
              <a:t>szerződése</a:t>
            </a:r>
            <a:r>
              <a:rPr lang="hu-HU" sz="1400" spc="-3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15" dirty="0">
                <a:solidFill>
                  <a:srgbClr val="404040"/>
                </a:solidFill>
                <a:latin typeface="Verdana"/>
                <a:cs typeface="Verdana"/>
              </a:rPr>
              <a:t>van</a:t>
            </a:r>
            <a:endParaRPr lang="hu-HU" sz="14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756285" marR="437515" lvl="0" indent="-287020" defTabSz="685800">
              <a:lnSpc>
                <a:spcPct val="120000"/>
              </a:lnSpc>
              <a:spcBef>
                <a:spcPts val="12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404040"/>
                </a:solidFill>
                <a:latin typeface="Verdana"/>
                <a:cs typeface="Verdana"/>
              </a:rPr>
              <a:t>Mindegy,</a:t>
            </a:r>
            <a:r>
              <a:rPr lang="hu-HU" sz="14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5" dirty="0">
                <a:solidFill>
                  <a:srgbClr val="404040"/>
                </a:solidFill>
                <a:latin typeface="Verdana"/>
                <a:cs typeface="Verdana"/>
              </a:rPr>
              <a:t>hogy</a:t>
            </a:r>
            <a:r>
              <a:rPr lang="hu-HU" sz="14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dirty="0">
                <a:solidFill>
                  <a:srgbClr val="404040"/>
                </a:solidFill>
                <a:latin typeface="Verdana"/>
                <a:cs typeface="Verdana"/>
              </a:rPr>
              <a:t>nappali,</a:t>
            </a:r>
            <a:r>
              <a:rPr lang="hu-HU" sz="1400" spc="-1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-110" dirty="0">
                <a:solidFill>
                  <a:srgbClr val="404040"/>
                </a:solidFill>
                <a:latin typeface="Verdana"/>
                <a:cs typeface="Verdana"/>
              </a:rPr>
              <a:t>esti,</a:t>
            </a:r>
            <a:r>
              <a:rPr lang="hu-HU" sz="14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20" dirty="0">
                <a:solidFill>
                  <a:srgbClr val="404040"/>
                </a:solidFill>
                <a:latin typeface="Verdana"/>
                <a:cs typeface="Verdana"/>
              </a:rPr>
              <a:t>vagy</a:t>
            </a:r>
            <a:r>
              <a:rPr lang="hu-HU" sz="1400" spc="-1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-20" dirty="0">
                <a:solidFill>
                  <a:srgbClr val="404040"/>
                </a:solidFill>
                <a:latin typeface="Verdana"/>
                <a:cs typeface="Verdana"/>
              </a:rPr>
              <a:t>levelező</a:t>
            </a:r>
            <a:r>
              <a:rPr lang="hu-HU" sz="14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-5" dirty="0">
                <a:solidFill>
                  <a:srgbClr val="404040"/>
                </a:solidFill>
                <a:latin typeface="Verdana"/>
                <a:cs typeface="Verdana"/>
              </a:rPr>
              <a:t>tagozatra</a:t>
            </a:r>
            <a:r>
              <a:rPr lang="hu-HU" sz="1400" spc="-125" dirty="0">
                <a:solidFill>
                  <a:srgbClr val="404040"/>
                </a:solidFill>
                <a:latin typeface="Verdana"/>
                <a:cs typeface="Verdana"/>
              </a:rPr>
              <a:t> jár,</a:t>
            </a:r>
            <a:r>
              <a:rPr lang="hu-HU" sz="14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-80" dirty="0">
                <a:solidFill>
                  <a:srgbClr val="404040"/>
                </a:solidFill>
                <a:latin typeface="Verdana"/>
                <a:cs typeface="Verdana"/>
              </a:rPr>
              <a:t>és</a:t>
            </a:r>
            <a:r>
              <a:rPr lang="hu-HU" sz="14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-25" dirty="0">
                <a:solidFill>
                  <a:srgbClr val="404040"/>
                </a:solidFill>
                <a:latin typeface="Verdana"/>
                <a:cs typeface="Verdana"/>
              </a:rPr>
              <a:t>mindegy,</a:t>
            </a:r>
            <a:r>
              <a:rPr lang="hu-HU" sz="14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5" dirty="0">
                <a:solidFill>
                  <a:srgbClr val="404040"/>
                </a:solidFill>
                <a:latin typeface="Verdana"/>
                <a:cs typeface="Verdana"/>
              </a:rPr>
              <a:t>hogy  </a:t>
            </a:r>
            <a:r>
              <a:rPr lang="hu-HU" sz="1400" spc="-10" dirty="0">
                <a:solidFill>
                  <a:srgbClr val="404040"/>
                </a:solidFill>
                <a:latin typeface="Verdana"/>
                <a:cs typeface="Verdana"/>
              </a:rPr>
              <a:t>államilag </a:t>
            </a:r>
            <a:r>
              <a:rPr lang="hu-HU" sz="1400" spc="-90" dirty="0">
                <a:solidFill>
                  <a:srgbClr val="404040"/>
                </a:solidFill>
                <a:latin typeface="Verdana"/>
                <a:cs typeface="Verdana"/>
              </a:rPr>
              <a:t>finanszírozott, </a:t>
            </a:r>
            <a:r>
              <a:rPr lang="hu-HU" sz="1400" spc="20" dirty="0">
                <a:solidFill>
                  <a:srgbClr val="404040"/>
                </a:solidFill>
                <a:latin typeface="Verdana"/>
                <a:cs typeface="Verdana"/>
              </a:rPr>
              <a:t>vagy </a:t>
            </a:r>
            <a:r>
              <a:rPr lang="hu-HU" sz="1400" spc="-90" dirty="0">
                <a:solidFill>
                  <a:srgbClr val="404040"/>
                </a:solidFill>
                <a:latin typeface="Verdana"/>
                <a:cs typeface="Verdana"/>
              </a:rPr>
              <a:t>költségtérítéses: ha AKTIV HALLGATÓI JOGVISZONYOD VAN, </a:t>
            </a:r>
            <a:r>
              <a:rPr lang="hu-HU" sz="1400" spc="-4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1400" spc="-5" dirty="0" smtClean="0">
                <a:solidFill>
                  <a:srgbClr val="404040"/>
                </a:solidFill>
                <a:latin typeface="Verdana"/>
                <a:cs typeface="Verdana"/>
              </a:rPr>
              <a:t>pályázhatsz</a:t>
            </a:r>
          </a:p>
          <a:p>
            <a:pPr marL="756285" marR="437515" lvl="0" indent="-287020" defTabSz="685800">
              <a:lnSpc>
                <a:spcPct val="120000"/>
              </a:lnSpc>
              <a:spcBef>
                <a:spcPts val="12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1400" spc="-5" dirty="0" smtClean="0">
                <a:solidFill>
                  <a:srgbClr val="404040"/>
                </a:solidFill>
                <a:latin typeface="Verdana"/>
                <a:cs typeface="Verdana"/>
              </a:rPr>
              <a:t>Összesen 12 hónapra kaphatsz Erasmus+ ösztöndíj támogatást</a:t>
            </a:r>
            <a:endParaRPr lang="hu-HU" sz="1400" dirty="0">
              <a:solidFill>
                <a:prstClr val="black"/>
              </a:solidFill>
              <a:latin typeface="Verdana"/>
              <a:cs typeface="Verdana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46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3700" y="762000"/>
            <a:ext cx="551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NIK – Neumann János Informatikai Kar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851400" y="3263899"/>
            <a:ext cx="43780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Balázsné </a:t>
            </a:r>
            <a:r>
              <a:rPr lang="hu-HU" b="1" dirty="0" err="1"/>
              <a:t>Kail</a:t>
            </a:r>
            <a:r>
              <a:rPr lang="hu-HU" b="1" dirty="0"/>
              <a:t> </a:t>
            </a:r>
            <a:r>
              <a:rPr lang="hu-HU" b="1" dirty="0" smtClean="0"/>
              <a:t>Eszter</a:t>
            </a:r>
          </a:p>
          <a:p>
            <a:endParaRPr lang="hu-HU" b="1" dirty="0"/>
          </a:p>
          <a:p>
            <a:r>
              <a:rPr lang="hu-HU" dirty="0" smtClean="0">
                <a:hlinkClick r:id="rId2"/>
              </a:rPr>
              <a:t>kail.eszter@nik.uni-obuda.hu</a:t>
            </a:r>
            <a:endParaRPr lang="hu-HU" dirty="0" smtClean="0"/>
          </a:p>
          <a:p>
            <a:endParaRPr lang="hu-HU" dirty="0"/>
          </a:p>
          <a:p>
            <a:r>
              <a:rPr lang="hu-HU" dirty="0"/>
              <a:t>Neumann János Informatikai Kar, Alkalmazott Informatikai Intézet</a:t>
            </a:r>
          </a:p>
          <a:p>
            <a:r>
              <a:rPr lang="hu-HU" dirty="0"/>
              <a:t>tanársegéd</a:t>
            </a:r>
          </a:p>
          <a:p>
            <a:r>
              <a:rPr lang="hu-HU" dirty="0"/>
              <a:t>+36 (1) 666-5574</a:t>
            </a:r>
          </a:p>
          <a:p>
            <a:r>
              <a:rPr lang="hu-HU" dirty="0"/>
              <a:t>1034 Budapest, Bécsi út 96/b. BA.3.06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93700" y="3263899"/>
            <a:ext cx="421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Vörösné Bánáti-Baumann </a:t>
            </a:r>
            <a:r>
              <a:rPr lang="hu-HU" b="1" dirty="0" smtClean="0"/>
              <a:t>Anna</a:t>
            </a:r>
          </a:p>
          <a:p>
            <a:endParaRPr lang="hu-HU" dirty="0"/>
          </a:p>
          <a:p>
            <a:r>
              <a:rPr lang="hu-HU" dirty="0" smtClean="0">
                <a:hlinkClick r:id="rId3"/>
              </a:rPr>
              <a:t>banati.anna@nik.uni-obuda.hu</a:t>
            </a:r>
            <a:endParaRPr lang="hu-HU" dirty="0" smtClean="0"/>
          </a:p>
          <a:p>
            <a:endParaRPr lang="hu-HU" dirty="0"/>
          </a:p>
          <a:p>
            <a:r>
              <a:rPr lang="hu-HU" dirty="0"/>
              <a:t>Neumann János Informatikai Kar, Alkalmazott Informatikai Intézet</a:t>
            </a:r>
          </a:p>
          <a:p>
            <a:r>
              <a:rPr lang="hu-HU" dirty="0"/>
              <a:t>tanársegéd</a:t>
            </a:r>
          </a:p>
          <a:p>
            <a:r>
              <a:rPr lang="hu-HU" dirty="0"/>
              <a:t>+36 (1) 666-5574</a:t>
            </a:r>
          </a:p>
          <a:p>
            <a:r>
              <a:rPr lang="hu-HU" dirty="0"/>
              <a:t>1034 Budapest, Bécsi út 96/b. BA.3.06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20" y="1361116"/>
            <a:ext cx="1529080" cy="166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0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71500" y="711200"/>
            <a:ext cx="78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RKK – Rejtő Sándor Könnyűipari és Környezetmérnöki Kar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1257300"/>
            <a:ext cx="1524000" cy="1524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625850" y="2958068"/>
            <a:ext cx="322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dirty="0" smtClean="0"/>
          </a:p>
          <a:p>
            <a:pPr algn="ctr"/>
            <a:r>
              <a:rPr lang="hu-HU" dirty="0" smtClean="0"/>
              <a:t>Virágh Tibor nyelvtanár</a:t>
            </a:r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RKK koordinátor</a:t>
            </a:r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1034 Budapest, Doberdó út 6</a:t>
            </a:r>
          </a:p>
          <a:p>
            <a:pPr algn="ctr"/>
            <a:r>
              <a:rPr lang="hu-HU" dirty="0" smtClean="0"/>
              <a:t>Tel: (06-1) 666-5937</a:t>
            </a:r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erasmus@rkk.uni-obuda.hu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68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2900" y="609600"/>
            <a:ext cx="5388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TMPK – Trefort Ágoston Mérnökpedagógiai Központ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0" y="1176867"/>
            <a:ext cx="1517650" cy="202353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298825" y="37465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Dr. Tóth Péter főiskolai docens</a:t>
            </a:r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TMPK koordinátor</a:t>
            </a:r>
          </a:p>
          <a:p>
            <a:pPr algn="ctr"/>
            <a:r>
              <a:rPr lang="hu-HU" dirty="0" smtClean="0"/>
              <a:t>1081 Budapest, Népszínház u.8.</a:t>
            </a:r>
          </a:p>
          <a:p>
            <a:pPr algn="ctr"/>
            <a:r>
              <a:rPr lang="hu-HU" dirty="0" smtClean="0"/>
              <a:t>Tel: (06-1) 666-5373</a:t>
            </a:r>
          </a:p>
          <a:p>
            <a:pPr algn="ctr"/>
            <a:r>
              <a:rPr lang="hu-HU" dirty="0" smtClean="0"/>
              <a:t>toth.peter@tmpk.uni-obuda.hu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94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04900" y="838200"/>
            <a:ext cx="6811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Mobilitási Osztály</a:t>
            </a:r>
          </a:p>
          <a:p>
            <a:r>
              <a:rPr lang="hu-HU" dirty="0" smtClean="0"/>
              <a:t>A központ címe: </a:t>
            </a:r>
            <a:r>
              <a:rPr lang="hu-HU" dirty="0"/>
              <a:t>1034 Budapest, Bécsi út 94-96.,1. emelet, 105.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625600"/>
            <a:ext cx="1637792" cy="19685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016000" y="3735169"/>
            <a:ext cx="352449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Dr. Marosi Ildikó  egy. docens</a:t>
            </a:r>
          </a:p>
          <a:p>
            <a:endParaRPr lang="hu-HU" dirty="0" smtClean="0"/>
          </a:p>
          <a:p>
            <a:r>
              <a:rPr lang="hu-HU" dirty="0" smtClean="0"/>
              <a:t>intézményi koordinátor</a:t>
            </a:r>
          </a:p>
          <a:p>
            <a:endParaRPr lang="hu-HU" dirty="0" smtClean="0"/>
          </a:p>
          <a:p>
            <a:r>
              <a:rPr lang="hu-HU" dirty="0" smtClean="0"/>
              <a:t>1034 Budapest, Bécsi út 96/b.</a:t>
            </a:r>
          </a:p>
          <a:p>
            <a:endParaRPr lang="hu-HU" dirty="0" smtClean="0"/>
          </a:p>
          <a:p>
            <a:r>
              <a:rPr lang="hu-HU" dirty="0" smtClean="0"/>
              <a:t>Tel.: (06-1) 666-5615</a:t>
            </a:r>
          </a:p>
          <a:p>
            <a:endParaRPr lang="hu-HU" dirty="0" smtClean="0"/>
          </a:p>
          <a:p>
            <a:r>
              <a:rPr lang="hu-HU" dirty="0" smtClean="0"/>
              <a:t>marosi.ildiko@kgk.uni-obuda.hu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78" y="1625600"/>
            <a:ext cx="1578349" cy="210446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512827" y="3730065"/>
            <a:ext cx="507863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Petró Julianna ügyvivő szakértő</a:t>
            </a:r>
          </a:p>
          <a:p>
            <a:endParaRPr lang="hu-HU" dirty="0" smtClean="0"/>
          </a:p>
          <a:p>
            <a:r>
              <a:rPr lang="hu-HU" dirty="0" smtClean="0"/>
              <a:t>kimenő hallgatók koordinátora</a:t>
            </a:r>
          </a:p>
          <a:p>
            <a:endParaRPr lang="hu-HU" dirty="0" smtClean="0"/>
          </a:p>
          <a:p>
            <a:r>
              <a:rPr lang="hu-HU" dirty="0" smtClean="0"/>
              <a:t>1034 Budapest, Bécsi út 94-96.,1. emelet, 105.</a:t>
            </a:r>
          </a:p>
          <a:p>
            <a:endParaRPr lang="hu-HU" dirty="0" smtClean="0"/>
          </a:p>
          <a:p>
            <a:r>
              <a:rPr lang="hu-HU" dirty="0" smtClean="0"/>
              <a:t>Tel: (06-1) 666-5552</a:t>
            </a:r>
          </a:p>
          <a:p>
            <a:endParaRPr lang="hu-HU" dirty="0" smtClean="0"/>
          </a:p>
          <a:p>
            <a:r>
              <a:rPr lang="hu-HU" dirty="0" smtClean="0"/>
              <a:t>outgoing@uni-obuda.hu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615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34" y="1"/>
            <a:ext cx="12224734" cy="683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Erasmus+ legfontosabb tudnivalók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559829"/>
            <a:ext cx="8596668" cy="4631662"/>
          </a:xfrm>
        </p:spPr>
        <p:txBody>
          <a:bodyPr>
            <a:normAutofit fontScale="92500"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lang="hu-HU" dirty="0"/>
              <a:t>R</a:t>
            </a:r>
            <a:r>
              <a:rPr lang="hu-HU" spc="-50" dirty="0" smtClean="0">
                <a:solidFill>
                  <a:srgbClr val="404040"/>
                </a:solidFill>
                <a:latin typeface="Verdana"/>
                <a:cs typeface="Verdana"/>
              </a:rPr>
              <a:t>egisztráció</a:t>
            </a:r>
            <a:r>
              <a:rPr lang="hu-HU" spc="-17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-25" dirty="0">
                <a:solidFill>
                  <a:srgbClr val="404040"/>
                </a:solidFill>
                <a:latin typeface="Verdana"/>
                <a:cs typeface="Verdana"/>
              </a:rPr>
              <a:t>az</a:t>
            </a:r>
            <a:r>
              <a:rPr lang="hu-HU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-55" dirty="0">
                <a:solidFill>
                  <a:srgbClr val="404040"/>
                </a:solidFill>
                <a:latin typeface="Verdana"/>
                <a:cs typeface="Verdana"/>
              </a:rPr>
              <a:t>erasmus.uni-obuda.hu</a:t>
            </a:r>
            <a:r>
              <a:rPr lang="hu-HU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-5" dirty="0">
                <a:solidFill>
                  <a:srgbClr val="404040"/>
                </a:solidFill>
                <a:latin typeface="Verdana"/>
                <a:cs typeface="Verdana"/>
              </a:rPr>
              <a:t>honlapon,</a:t>
            </a:r>
            <a:r>
              <a:rPr lang="hu-HU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-15" dirty="0">
                <a:solidFill>
                  <a:srgbClr val="404040"/>
                </a:solidFill>
                <a:latin typeface="Verdana"/>
                <a:cs typeface="Verdana"/>
              </a:rPr>
              <a:t>majd</a:t>
            </a:r>
            <a:r>
              <a:rPr lang="hu-HU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-30" dirty="0">
                <a:solidFill>
                  <a:srgbClr val="404040"/>
                </a:solidFill>
                <a:latin typeface="Verdana"/>
                <a:cs typeface="Verdana"/>
              </a:rPr>
              <a:t>online</a:t>
            </a:r>
            <a:r>
              <a:rPr lang="hu-HU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-45" dirty="0">
                <a:solidFill>
                  <a:srgbClr val="404040"/>
                </a:solidFill>
                <a:latin typeface="Verdana"/>
                <a:cs typeface="Verdana"/>
              </a:rPr>
              <a:t>bejelentkezés</a:t>
            </a:r>
            <a:endParaRPr lang="hu-HU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354965" algn="l"/>
              </a:tabLst>
            </a:pPr>
            <a:r>
              <a:rPr lang="hu-HU" spc="100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lang="hu-HU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dirty="0">
                <a:solidFill>
                  <a:srgbClr val="404040"/>
                </a:solidFill>
                <a:latin typeface="Verdana"/>
                <a:cs typeface="Verdana"/>
              </a:rPr>
              <a:t>pályázat</a:t>
            </a:r>
            <a:r>
              <a:rPr lang="hu-HU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5" dirty="0">
                <a:solidFill>
                  <a:srgbClr val="404040"/>
                </a:solidFill>
                <a:latin typeface="Verdana"/>
                <a:cs typeface="Verdana"/>
              </a:rPr>
              <a:t>menete</a:t>
            </a:r>
            <a:r>
              <a:rPr lang="hu-HU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-60" dirty="0">
                <a:solidFill>
                  <a:srgbClr val="404040"/>
                </a:solidFill>
                <a:latin typeface="Verdana"/>
                <a:cs typeface="Verdana"/>
              </a:rPr>
              <a:t>két</a:t>
            </a:r>
            <a:r>
              <a:rPr lang="hu-HU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-55" dirty="0">
                <a:solidFill>
                  <a:srgbClr val="404040"/>
                </a:solidFill>
                <a:latin typeface="Verdana"/>
                <a:cs typeface="Verdana"/>
              </a:rPr>
              <a:t>lépcsős:</a:t>
            </a:r>
            <a:r>
              <a:rPr lang="hu-HU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-20" dirty="0">
                <a:solidFill>
                  <a:srgbClr val="404040"/>
                </a:solidFill>
                <a:latin typeface="Verdana"/>
                <a:cs typeface="Verdana"/>
              </a:rPr>
              <a:t>hazai</a:t>
            </a:r>
            <a:r>
              <a:rPr lang="hu-HU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-80" dirty="0">
                <a:solidFill>
                  <a:srgbClr val="404040"/>
                </a:solidFill>
                <a:latin typeface="Verdana"/>
                <a:cs typeface="Verdana"/>
              </a:rPr>
              <a:t>és</a:t>
            </a:r>
            <a:r>
              <a:rPr lang="hu-HU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-65" dirty="0">
                <a:solidFill>
                  <a:srgbClr val="404040"/>
                </a:solidFill>
                <a:latin typeface="Verdana"/>
                <a:cs typeface="Verdana"/>
              </a:rPr>
              <a:t>nemzetközi</a:t>
            </a:r>
            <a:r>
              <a:rPr lang="hu-HU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-30" dirty="0">
                <a:solidFill>
                  <a:srgbClr val="404040"/>
                </a:solidFill>
                <a:latin typeface="Verdana"/>
                <a:cs typeface="Verdana"/>
              </a:rPr>
              <a:t>forduló</a:t>
            </a:r>
            <a:endParaRPr lang="hu-HU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lang="hu-HU" spc="100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lang="hu-HU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-20" dirty="0">
                <a:solidFill>
                  <a:srgbClr val="404040"/>
                </a:solidFill>
                <a:latin typeface="Verdana"/>
                <a:cs typeface="Verdana"/>
              </a:rPr>
              <a:t>hazai</a:t>
            </a:r>
            <a:r>
              <a:rPr lang="hu-HU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-35" dirty="0">
                <a:solidFill>
                  <a:srgbClr val="404040"/>
                </a:solidFill>
                <a:latin typeface="Verdana"/>
                <a:cs typeface="Verdana"/>
              </a:rPr>
              <a:t>fordulóhoz</a:t>
            </a:r>
            <a:r>
              <a:rPr lang="hu-HU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90" dirty="0">
                <a:solidFill>
                  <a:srgbClr val="404040"/>
                </a:solidFill>
                <a:latin typeface="Verdana"/>
                <a:cs typeface="Verdana"/>
              </a:rPr>
              <a:t>beadandó</a:t>
            </a:r>
            <a:r>
              <a:rPr lang="hu-HU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15" dirty="0">
                <a:solidFill>
                  <a:srgbClr val="404040"/>
                </a:solidFill>
                <a:latin typeface="Verdana"/>
                <a:cs typeface="Verdana"/>
              </a:rPr>
              <a:t>anyagok</a:t>
            </a:r>
            <a:r>
              <a:rPr lang="hu-HU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-80" dirty="0">
                <a:solidFill>
                  <a:srgbClr val="404040"/>
                </a:solidFill>
                <a:latin typeface="Verdana"/>
                <a:cs typeface="Verdana"/>
              </a:rPr>
              <a:t>listája</a:t>
            </a:r>
            <a:r>
              <a:rPr lang="hu-HU" spc="-1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145" dirty="0" smtClean="0">
                <a:solidFill>
                  <a:srgbClr val="404040"/>
                </a:solidFill>
                <a:latin typeface="Verdana"/>
                <a:cs typeface="Verdana"/>
              </a:rPr>
              <a:t>az erasmus.uni-obuda.hu</a:t>
            </a:r>
            <a:r>
              <a:rPr lang="hu-HU" spc="-14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15" dirty="0">
                <a:solidFill>
                  <a:srgbClr val="404040"/>
                </a:solidFill>
                <a:latin typeface="Verdana"/>
                <a:cs typeface="Verdana"/>
              </a:rPr>
              <a:t>honlapon</a:t>
            </a:r>
            <a:r>
              <a:rPr lang="hu-HU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15" dirty="0" smtClean="0">
                <a:solidFill>
                  <a:srgbClr val="404040"/>
                </a:solidFill>
                <a:latin typeface="Verdana"/>
                <a:cs typeface="Verdana"/>
              </a:rPr>
              <a:t>van (7. dia ebben a ppt-</a:t>
            </a:r>
            <a:r>
              <a:rPr lang="hu-HU" spc="15" dirty="0" err="1" smtClean="0">
                <a:solidFill>
                  <a:srgbClr val="404040"/>
                </a:solidFill>
                <a:latin typeface="Verdana"/>
                <a:cs typeface="Verdana"/>
              </a:rPr>
              <a:t>ben</a:t>
            </a:r>
            <a:r>
              <a:rPr lang="hu-HU" spc="15" dirty="0">
                <a:solidFill>
                  <a:srgbClr val="404040"/>
                </a:solidFill>
                <a:latin typeface="Verdana"/>
                <a:cs typeface="Verdana"/>
              </a:rPr>
              <a:t>)</a:t>
            </a:r>
            <a:endParaRPr lang="hu-HU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  <a:tabLst>
                <a:tab pos="354965" algn="l"/>
              </a:tabLst>
            </a:pPr>
            <a:r>
              <a:rPr lang="hu-HU" spc="100" dirty="0">
                <a:solidFill>
                  <a:srgbClr val="404040"/>
                </a:solidFill>
                <a:latin typeface="Verdana"/>
                <a:cs typeface="Verdana"/>
              </a:rPr>
              <a:t>Tanulmányi </a:t>
            </a:r>
            <a:r>
              <a:rPr lang="hu-HU" spc="100" dirty="0" smtClean="0">
                <a:solidFill>
                  <a:srgbClr val="404040"/>
                </a:solidFill>
                <a:latin typeface="Verdana"/>
                <a:cs typeface="Verdana"/>
              </a:rPr>
              <a:t>mobilitásnál a </a:t>
            </a:r>
            <a:r>
              <a:rPr lang="hu-HU" spc="-120" dirty="0" smtClean="0">
                <a:solidFill>
                  <a:srgbClr val="404040"/>
                </a:solidFill>
                <a:latin typeface="Verdana"/>
                <a:cs typeface="Verdana"/>
              </a:rPr>
              <a:t>kinti</a:t>
            </a:r>
            <a:r>
              <a:rPr lang="hu-HU" spc="-13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-30" dirty="0">
                <a:solidFill>
                  <a:srgbClr val="404040"/>
                </a:solidFill>
                <a:latin typeface="Verdana"/>
                <a:cs typeface="Verdana"/>
              </a:rPr>
              <a:t>forduló</a:t>
            </a:r>
            <a:r>
              <a:rPr lang="hu-HU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55" dirty="0">
                <a:solidFill>
                  <a:srgbClr val="404040"/>
                </a:solidFill>
                <a:latin typeface="Verdana"/>
                <a:cs typeface="Verdana"/>
              </a:rPr>
              <a:t>anyaga</a:t>
            </a:r>
            <a:r>
              <a:rPr lang="hu-HU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14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lang="hu-HU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-45" dirty="0">
                <a:solidFill>
                  <a:srgbClr val="404040"/>
                </a:solidFill>
                <a:latin typeface="Verdana"/>
                <a:cs typeface="Verdana"/>
              </a:rPr>
              <a:t>hazai/külföldi</a:t>
            </a:r>
            <a:r>
              <a:rPr lang="hu-HU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15" dirty="0">
                <a:solidFill>
                  <a:srgbClr val="404040"/>
                </a:solidFill>
                <a:latin typeface="Verdana"/>
                <a:cs typeface="Verdana"/>
              </a:rPr>
              <a:t>honlapon</a:t>
            </a:r>
            <a:r>
              <a:rPr lang="hu-HU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-30" dirty="0">
                <a:solidFill>
                  <a:srgbClr val="404040"/>
                </a:solidFill>
                <a:latin typeface="Verdana"/>
                <a:cs typeface="Verdana"/>
              </a:rPr>
              <a:t>van</a:t>
            </a:r>
            <a:endParaRPr lang="hu-HU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354965" algn="l"/>
              </a:tabLst>
            </a:pPr>
            <a:r>
              <a:rPr lang="hu-HU" spc="-45" dirty="0">
                <a:solidFill>
                  <a:srgbClr val="404040"/>
                </a:solidFill>
                <a:latin typeface="Verdana"/>
                <a:cs typeface="Verdana"/>
              </a:rPr>
              <a:t>Pályázni</a:t>
            </a:r>
            <a:r>
              <a:rPr lang="hu-HU" spc="-1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-10" dirty="0">
                <a:solidFill>
                  <a:srgbClr val="404040"/>
                </a:solidFill>
                <a:latin typeface="Verdana"/>
                <a:cs typeface="Verdana"/>
              </a:rPr>
              <a:t>csak</a:t>
            </a:r>
            <a:r>
              <a:rPr lang="hu-HU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14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lang="hu-HU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-25" dirty="0">
                <a:solidFill>
                  <a:srgbClr val="404040"/>
                </a:solidFill>
                <a:latin typeface="Verdana"/>
                <a:cs typeface="Verdana"/>
              </a:rPr>
              <a:t>meghirdetett</a:t>
            </a:r>
            <a:r>
              <a:rPr lang="hu-HU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-50" dirty="0">
                <a:solidFill>
                  <a:srgbClr val="404040"/>
                </a:solidFill>
                <a:latin typeface="Verdana"/>
                <a:cs typeface="Verdana"/>
              </a:rPr>
              <a:t>helyekre</a:t>
            </a:r>
            <a:r>
              <a:rPr lang="hu-HU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pc="-20" dirty="0" smtClean="0">
                <a:solidFill>
                  <a:srgbClr val="404040"/>
                </a:solidFill>
                <a:latin typeface="Verdana"/>
                <a:cs typeface="Verdana"/>
              </a:rPr>
              <a:t>lehet (a karhoz tartozók közül tudsz választani)</a:t>
            </a: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354965" algn="l"/>
              </a:tabLst>
            </a:pPr>
            <a:r>
              <a:rPr lang="hu-HU" spc="-20" dirty="0" smtClean="0">
                <a:solidFill>
                  <a:srgbClr val="404040"/>
                </a:solidFill>
                <a:latin typeface="Verdana"/>
                <a:cs typeface="Verdana"/>
              </a:rPr>
              <a:t>Min. 20 kreditet kell hazahozni szemeszterenként</a:t>
            </a:r>
            <a:endParaRPr lang="hu-HU" spc="-20" dirty="0">
              <a:solidFill>
                <a:srgbClr val="404040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354965" algn="l"/>
              </a:tabLst>
            </a:pPr>
            <a:r>
              <a:rPr lang="hu-HU" spc="-20" dirty="0">
                <a:solidFill>
                  <a:srgbClr val="404040"/>
                </a:solidFill>
                <a:latin typeface="Verdana"/>
                <a:cs typeface="Verdana"/>
              </a:rPr>
              <a:t>Szakmai gyakorlat esetében a fogadó helyet a hallgatónak kell megtalálni</a:t>
            </a: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354965" algn="l"/>
              </a:tabLst>
            </a:pPr>
            <a:r>
              <a:rPr lang="hu-HU" spc="-20" dirty="0" smtClean="0">
                <a:solidFill>
                  <a:srgbClr val="404040"/>
                </a:solidFill>
                <a:latin typeface="Verdana"/>
                <a:cs typeface="Verdana"/>
              </a:rPr>
              <a:t>Néhány szakmai gyakorlatos </a:t>
            </a:r>
            <a:r>
              <a:rPr lang="hu-HU" spc="-20" dirty="0">
                <a:solidFill>
                  <a:srgbClr val="404040"/>
                </a:solidFill>
                <a:latin typeface="Verdana"/>
                <a:cs typeface="Verdana"/>
              </a:rPr>
              <a:t>lehetőség a honlapon is megtalálható</a:t>
            </a: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354965" algn="l"/>
              </a:tabLst>
            </a:pPr>
            <a:r>
              <a:rPr lang="hu-HU" spc="-20" dirty="0">
                <a:solidFill>
                  <a:srgbClr val="404040"/>
                </a:solidFill>
                <a:latin typeface="Verdana"/>
                <a:cs typeface="Verdana"/>
              </a:rPr>
              <a:t>Friss diplomás szakmai gyakorlat: még a záróvizsga előtt kell </a:t>
            </a:r>
            <a:r>
              <a:rPr lang="hu-HU" spc="-20" dirty="0" smtClean="0">
                <a:solidFill>
                  <a:srgbClr val="404040"/>
                </a:solidFill>
                <a:latin typeface="Verdana"/>
                <a:cs typeface="Verdana"/>
              </a:rPr>
              <a:t>pályázni</a:t>
            </a:r>
            <a:endParaRPr lang="hu-HU" dirty="0">
              <a:latin typeface="Verdana"/>
              <a:cs typeface="Verdana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78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7900"/>
          </a:xfrm>
        </p:spPr>
        <p:txBody>
          <a:bodyPr/>
          <a:lstStyle/>
          <a:p>
            <a:r>
              <a:rPr lang="hu-HU" dirty="0"/>
              <a:t>Money, </a:t>
            </a:r>
            <a:r>
              <a:rPr lang="hu-HU" dirty="0" err="1"/>
              <a:t>money</a:t>
            </a:r>
            <a:r>
              <a:rPr lang="hu-HU" dirty="0"/>
              <a:t>, </a:t>
            </a:r>
            <a:r>
              <a:rPr lang="hu-HU" dirty="0" err="1"/>
              <a:t>money</a:t>
            </a:r>
            <a:r>
              <a:rPr lang="hu-HU" dirty="0"/>
              <a:t>..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Az ösztöndíjadat meghatározza:</a:t>
            </a:r>
          </a:p>
          <a:p>
            <a:pPr>
              <a:buFontTx/>
              <a:buChar char="-"/>
            </a:pPr>
            <a:r>
              <a:rPr lang="hu-HU" dirty="0"/>
              <a:t>A program</a:t>
            </a:r>
          </a:p>
          <a:p>
            <a:pPr>
              <a:buFontTx/>
              <a:buChar char="-"/>
            </a:pPr>
            <a:r>
              <a:rPr lang="hu-HU" dirty="0"/>
              <a:t>A mobilitás típusa</a:t>
            </a:r>
          </a:p>
          <a:p>
            <a:pPr>
              <a:buFontTx/>
              <a:buChar char="-"/>
            </a:pPr>
            <a:r>
              <a:rPr lang="hu-HU" dirty="0"/>
              <a:t>A fogadó ország besorolása</a:t>
            </a:r>
          </a:p>
          <a:p>
            <a:pPr>
              <a:buFontTx/>
              <a:buChar char="-"/>
            </a:pPr>
            <a:r>
              <a:rPr lang="hu-HU" dirty="0"/>
              <a:t>A tartózkodás hossza</a:t>
            </a:r>
          </a:p>
          <a:p>
            <a:pPr>
              <a:buFontTx/>
              <a:buChar char="-"/>
            </a:pPr>
            <a:r>
              <a:rPr lang="hu-HU" dirty="0"/>
              <a:t>További, esetleges kiegészítő </a:t>
            </a:r>
            <a:br>
              <a:rPr lang="hu-HU" dirty="0"/>
            </a:br>
            <a:r>
              <a:rPr lang="hu-HU" dirty="0"/>
              <a:t>támogatások (szociális, </a:t>
            </a:r>
            <a:br>
              <a:rPr lang="hu-HU" dirty="0"/>
            </a:br>
            <a:r>
              <a:rPr lang="hu-HU" dirty="0"/>
              <a:t>tartós betegséggel vagy </a:t>
            </a:r>
            <a:br>
              <a:rPr lang="hu-HU" dirty="0"/>
            </a:br>
            <a:r>
              <a:rPr lang="hu-HU" dirty="0"/>
              <a:t>fogyatékossággal élők</a:t>
            </a:r>
            <a:r>
              <a:rPr lang="hu-HU" dirty="0" smtClean="0"/>
              <a:t>)</a:t>
            </a:r>
          </a:p>
          <a:p>
            <a:pPr>
              <a:buFontTx/>
              <a:buChar char="-"/>
            </a:pPr>
            <a:r>
              <a:rPr lang="hu-HU" dirty="0" smtClean="0"/>
              <a:t>Minden képzési szinten 12-12 hónapnyi ösztöndíj vár rád!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918" y="1996816"/>
            <a:ext cx="2786113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3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1434" y="139700"/>
            <a:ext cx="8596668" cy="1320800"/>
          </a:xfrm>
        </p:spPr>
        <p:txBody>
          <a:bodyPr/>
          <a:lstStyle/>
          <a:p>
            <a:r>
              <a:rPr lang="hu-HU" dirty="0"/>
              <a:t>Erasmus+ Ösztöndíj mértéke </a:t>
            </a:r>
            <a:br>
              <a:rPr lang="hu-HU" dirty="0"/>
            </a:b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572235"/>
              </p:ext>
            </p:extLst>
          </p:nvPr>
        </p:nvGraphicFramePr>
        <p:xfrm>
          <a:off x="461791" y="848727"/>
          <a:ext cx="8596311" cy="4841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8809">
                  <a:extLst>
                    <a:ext uri="{9D8B030D-6E8A-4147-A177-3AD203B41FA5}">
                      <a16:colId xmlns:a16="http://schemas.microsoft.com/office/drawing/2014/main" val="185120405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304017048"/>
                    </a:ext>
                  </a:extLst>
                </a:gridCol>
                <a:gridCol w="1488902">
                  <a:extLst>
                    <a:ext uri="{9D8B030D-6E8A-4147-A177-3AD203B41FA5}">
                      <a16:colId xmlns:a16="http://schemas.microsoft.com/office/drawing/2014/main" val="3948670936"/>
                    </a:ext>
                  </a:extLst>
                </a:gridCol>
              </a:tblGrid>
              <a:tr h="1092191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lang="hu-HU" sz="1400" spc="-165" dirty="0" smtClean="0"/>
                    </a:p>
                    <a:p>
                      <a:pPr marL="6286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hu-HU" sz="1400" spc="-165" dirty="0" smtClean="0"/>
                        <a:t>Tanulmányi</a:t>
                      </a:r>
                      <a:r>
                        <a:rPr lang="hu-HU" sz="1400" spc="-150" dirty="0" smtClean="0"/>
                        <a:t> </a:t>
                      </a:r>
                      <a:r>
                        <a:rPr lang="hu-HU" sz="1400" spc="-80" dirty="0" smtClean="0"/>
                        <a:t>célú</a:t>
                      </a:r>
                      <a:endParaRPr lang="hu-HU" sz="1400" dirty="0" smtClean="0"/>
                    </a:p>
                    <a:p>
                      <a:pPr marL="62865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8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spc="-150" dirty="0" smtClean="0"/>
                        <a:t>mobilitás</a:t>
                      </a:r>
                      <a:br>
                        <a:rPr lang="hu-HU" sz="1400" spc="-150" dirty="0" smtClean="0"/>
                      </a:br>
                      <a:r>
                        <a:rPr lang="hu-HU" sz="1400" spc="-5" dirty="0" smtClean="0"/>
                        <a:t>2</a:t>
                      </a:r>
                      <a:r>
                        <a:rPr lang="hu-HU" sz="1400" spc="-10" dirty="0" smtClean="0"/>
                        <a:t>0</a:t>
                      </a:r>
                      <a:r>
                        <a:rPr lang="hu-HU" sz="1400" spc="-5" dirty="0" smtClean="0"/>
                        <a:t>18</a:t>
                      </a:r>
                      <a:r>
                        <a:rPr lang="hu-HU" sz="1400" dirty="0" smtClean="0"/>
                        <a:t>/20</a:t>
                      </a:r>
                      <a:r>
                        <a:rPr lang="hu-HU" sz="1400" spc="-10" dirty="0" smtClean="0"/>
                        <a:t>1</a:t>
                      </a:r>
                      <a:r>
                        <a:rPr lang="hu-HU" sz="1400" spc="0" dirty="0" smtClean="0"/>
                        <a:t>9</a:t>
                      </a:r>
                      <a:endParaRPr lang="hu-HU" sz="1400" dirty="0" smtClean="0">
                        <a:latin typeface="Verdana"/>
                        <a:cs typeface="Verdana"/>
                      </a:endParaRPr>
                    </a:p>
                    <a:p>
                      <a:pPr marL="62865"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endParaRPr lang="hu-HU" sz="1400" dirty="0" smtClean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500" spc="-40" dirty="0" smtClean="0"/>
                    </a:p>
                    <a:p>
                      <a:pPr marL="6350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spc="-40" dirty="0" smtClean="0"/>
                        <a:t>Szakmai</a:t>
                      </a:r>
                      <a:r>
                        <a:rPr lang="hu-HU" sz="1500" spc="-55" dirty="0" smtClean="0"/>
                        <a:t> </a:t>
                      </a:r>
                      <a:r>
                        <a:rPr lang="hu-HU" sz="1500" spc="-30" dirty="0" smtClean="0"/>
                        <a:t>gyakorlat</a:t>
                      </a:r>
                      <a:endParaRPr lang="hu-HU" sz="1500" spc="-120" dirty="0" smtClean="0"/>
                    </a:p>
                    <a:p>
                      <a:pPr marL="6350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spc="-120" dirty="0" smtClean="0"/>
                        <a:t>2018/2019</a:t>
                      </a:r>
                      <a:endParaRPr lang="hu-HU" sz="1500" dirty="0" smtClean="0">
                        <a:latin typeface="Verdana"/>
                        <a:cs typeface="Verdana"/>
                      </a:endParaRPr>
                    </a:p>
                    <a:p>
                      <a:pPr marL="6350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500" dirty="0" smtClean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6111091"/>
                  </a:ext>
                </a:extLst>
              </a:tr>
              <a:tr h="1172989">
                <a:tc>
                  <a:txBody>
                    <a:bodyPr/>
                    <a:lstStyle/>
                    <a:p>
                      <a:pPr marL="62230" marR="0" lvl="0" indent="0" algn="l" defTabSz="685800" rtl="0" eaLnBrk="1" fontAlgn="auto" latinLnBrk="0" hangingPunct="1">
                        <a:lnSpc>
                          <a:spcPts val="19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-8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Magas </a:t>
                      </a:r>
                      <a:r>
                        <a:rPr kumimoji="0" lang="hu-HU" sz="1600" b="1" i="0" u="none" strike="noStrike" kern="1200" cap="none" spc="-13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megélhetési </a:t>
                      </a:r>
                      <a:r>
                        <a:rPr kumimoji="0" lang="hu-HU" sz="16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költségű</a:t>
                      </a:r>
                      <a:r>
                        <a:rPr kumimoji="0" lang="hu-HU" sz="1600" b="1" i="0" u="none" strike="noStrike" kern="1200" cap="none" spc="-9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u-HU" sz="1600" b="1" i="0" u="none" strike="noStrike" kern="1200" cap="none" spc="-114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célországok</a:t>
                      </a:r>
                      <a:endParaRPr kumimoji="0" lang="hu-H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62230" marR="94869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0" i="0" u="none" strike="noStrike" kern="1200" cap="none" spc="-12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Dánia,  </a:t>
                      </a:r>
                      <a:r>
                        <a:rPr kumimoji="0" lang="hu-HU" sz="1600" b="0" i="0" u="none" strike="noStrike" kern="1200" cap="none" spc="-17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Finnország,  Izland,  </a:t>
                      </a:r>
                      <a:r>
                        <a:rPr kumimoji="0" lang="hu-HU" sz="1600" b="0" i="0" u="none" strike="noStrike" kern="1200" cap="none" spc="-19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Írország,  Luxemburg,  L</a:t>
                      </a:r>
                      <a:r>
                        <a:rPr kumimoji="0" lang="hu-HU" sz="1600" b="0" i="0" u="none" strike="noStrike" kern="1200" cap="none" spc="-5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iechtenstein, </a:t>
                      </a:r>
                      <a:r>
                        <a:rPr kumimoji="0" lang="hu-HU" sz="1600" b="0" i="0" u="none" strike="noStrike" kern="1200" cap="none" spc="-1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Nagy-Britannia, </a:t>
                      </a:r>
                      <a:r>
                        <a:rPr kumimoji="0" lang="hu-HU" sz="1600" b="0" i="0" u="none" strike="noStrike" kern="1200" cap="none" spc="-12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Norvégia, </a:t>
                      </a:r>
                      <a:r>
                        <a:rPr kumimoji="0" lang="hu-HU" sz="1600" b="0" i="0" u="none" strike="noStrike" kern="1200" cap="none" spc="-16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Svédország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00" dirty="0"/>
                    </a:p>
                    <a:p>
                      <a:pPr marR="53340" algn="ctr">
                        <a:lnSpc>
                          <a:spcPct val="100000"/>
                        </a:lnSpc>
                      </a:pPr>
                      <a:r>
                        <a:rPr sz="2000" spc="-135" dirty="0" smtClean="0"/>
                        <a:t>5</a:t>
                      </a:r>
                      <a:r>
                        <a:rPr lang="hu-HU" sz="2000" spc="-135" dirty="0" smtClean="0"/>
                        <a:t>20</a:t>
                      </a:r>
                      <a:r>
                        <a:rPr sz="2000" spc="-225" dirty="0" smtClean="0"/>
                        <a:t> </a:t>
                      </a:r>
                      <a:r>
                        <a:rPr sz="2000" spc="-135" dirty="0"/>
                        <a:t>€</a:t>
                      </a:r>
                      <a:endParaRPr sz="20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00" dirty="0"/>
                    </a:p>
                    <a:p>
                      <a:pPr marR="53340" algn="ctr">
                        <a:lnSpc>
                          <a:spcPct val="100000"/>
                        </a:lnSpc>
                      </a:pPr>
                      <a:r>
                        <a:rPr sz="2000" spc="-135" dirty="0" smtClean="0"/>
                        <a:t>6</a:t>
                      </a:r>
                      <a:r>
                        <a:rPr lang="hu-HU" sz="2000" spc="-135" dirty="0" smtClean="0"/>
                        <a:t>2</a:t>
                      </a:r>
                      <a:r>
                        <a:rPr sz="2000" spc="-135" dirty="0" smtClean="0"/>
                        <a:t>0</a:t>
                      </a:r>
                      <a:r>
                        <a:rPr sz="2000" spc="-225" dirty="0" smtClean="0"/>
                        <a:t> </a:t>
                      </a:r>
                      <a:r>
                        <a:rPr sz="2000" spc="-135" dirty="0"/>
                        <a:t>€</a:t>
                      </a:r>
                      <a:endParaRPr sz="20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31201386"/>
                  </a:ext>
                </a:extLst>
              </a:tr>
              <a:tr h="898532">
                <a:tc>
                  <a:txBody>
                    <a:bodyPr/>
                    <a:lstStyle/>
                    <a:p>
                      <a:pPr marL="6223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-14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Közepes </a:t>
                      </a:r>
                      <a:r>
                        <a:rPr kumimoji="0" lang="hu-HU" sz="1600" b="1" i="0" u="none" strike="noStrike" kern="1200" cap="none" spc="-13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megélhetési </a:t>
                      </a:r>
                      <a:r>
                        <a:rPr kumimoji="0" lang="hu-HU" sz="16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költségű</a:t>
                      </a: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u-HU" sz="1600" b="1" i="0" u="none" strike="noStrike" kern="1200" cap="none" spc="-114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célországok</a:t>
                      </a:r>
                      <a:endParaRPr kumimoji="0" lang="hu-H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62230" marR="40386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0" i="0" u="none" strike="noStrike" kern="1200" cap="none" spc="-16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Ausztria,  Belgium,  </a:t>
                      </a:r>
                      <a:r>
                        <a:rPr kumimoji="0" lang="hu-HU" sz="1600" b="0" i="0" u="none" strike="noStrike" kern="1200" cap="none" spc="-14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Ciprus, </a:t>
                      </a:r>
                      <a:r>
                        <a:rPr kumimoji="0" lang="hu-HU" sz="1600" b="0" i="0" u="none" strike="noStrike" kern="1200" cap="none" spc="-12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Görögország,  Franciaország, Hollandia, </a:t>
                      </a:r>
                      <a:r>
                        <a:rPr kumimoji="0" lang="hu-HU" sz="1600" b="0" i="0" u="none" strike="noStrike" kern="1200" cap="none" spc="-16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Málta,  </a:t>
                      </a:r>
                      <a:r>
                        <a:rPr kumimoji="0" lang="hu-HU" sz="1600" b="0" i="0" u="none" strike="noStrike" kern="1200" cap="none" spc="-14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Németország, Olaszország,,  </a:t>
                      </a:r>
                      <a:r>
                        <a:rPr kumimoji="0" lang="hu-HU" sz="16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Portugália,  </a:t>
                      </a:r>
                      <a:r>
                        <a:rPr kumimoji="0" lang="hu-HU" sz="1600" b="0" i="0" u="none" strike="noStrike" kern="1200" cap="none" spc="-14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Spanyolország, 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 dirty="0"/>
                    </a:p>
                    <a:p>
                      <a:pPr marR="53340" algn="ctr">
                        <a:lnSpc>
                          <a:spcPct val="100000"/>
                        </a:lnSpc>
                      </a:pPr>
                      <a:r>
                        <a:rPr sz="2000" spc="-135" dirty="0" smtClean="0"/>
                        <a:t>4</a:t>
                      </a:r>
                      <a:r>
                        <a:rPr lang="hu-HU" sz="2000" spc="-135" dirty="0" smtClean="0"/>
                        <a:t>7</a:t>
                      </a:r>
                      <a:r>
                        <a:rPr sz="2000" spc="-135" dirty="0" smtClean="0"/>
                        <a:t>0</a:t>
                      </a:r>
                      <a:r>
                        <a:rPr sz="2000" spc="-225" dirty="0" smtClean="0"/>
                        <a:t> </a:t>
                      </a:r>
                      <a:r>
                        <a:rPr sz="2000" spc="-135" dirty="0"/>
                        <a:t>€</a:t>
                      </a:r>
                      <a:endParaRPr sz="20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 dirty="0"/>
                    </a:p>
                    <a:p>
                      <a:pPr marR="53340" algn="ctr">
                        <a:lnSpc>
                          <a:spcPct val="100000"/>
                        </a:lnSpc>
                      </a:pPr>
                      <a:r>
                        <a:rPr sz="2000" spc="-135" dirty="0" smtClean="0"/>
                        <a:t>5</a:t>
                      </a:r>
                      <a:r>
                        <a:rPr lang="hu-HU" sz="2000" spc="-135" dirty="0" smtClean="0"/>
                        <a:t>7</a:t>
                      </a:r>
                      <a:r>
                        <a:rPr sz="2000" spc="-135" dirty="0" smtClean="0"/>
                        <a:t>0</a:t>
                      </a:r>
                      <a:r>
                        <a:rPr sz="2000" spc="-225" dirty="0" smtClean="0"/>
                        <a:t> </a:t>
                      </a:r>
                      <a:r>
                        <a:rPr sz="2000" spc="-135" dirty="0"/>
                        <a:t>€</a:t>
                      </a:r>
                      <a:endParaRPr sz="20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47578652"/>
                  </a:ext>
                </a:extLst>
              </a:tr>
              <a:tr h="1491017">
                <a:tc>
                  <a:txBody>
                    <a:bodyPr/>
                    <a:lstStyle/>
                    <a:p>
                      <a:pPr marL="62230" marR="647700" lvl="0" indent="0" algn="l" defTabSz="685800" rtl="0" eaLnBrk="1" fontAlgn="auto" latinLnBrk="0" hangingPunct="1">
                        <a:lnSpc>
                          <a:spcPct val="1201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-8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Alacsonyabb </a:t>
                      </a:r>
                      <a:r>
                        <a:rPr kumimoji="0" lang="hu-HU" sz="1600" b="1" i="0" u="none" strike="noStrike" kern="1200" cap="none" spc="-13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megélhetési </a:t>
                      </a:r>
                      <a:r>
                        <a:rPr kumimoji="0" lang="hu-HU" sz="16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költségű </a:t>
                      </a:r>
                      <a:r>
                        <a:rPr kumimoji="0" lang="hu-HU" sz="1600" b="1" i="0" u="none" strike="noStrike" kern="1200" cap="none" spc="-114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célországok  </a:t>
                      </a:r>
                      <a:endParaRPr kumimoji="0" lang="hu-HU" sz="1600" b="1" i="0" u="none" strike="noStrike" kern="1200" cap="none" spc="-16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  <a:p>
                      <a:pPr marL="62230" marR="647700" lvl="0" indent="0" algn="l" defTabSz="685800" rtl="0" eaLnBrk="1" fontAlgn="auto" latinLnBrk="0" hangingPunct="1">
                        <a:lnSpc>
                          <a:spcPct val="120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0" i="0" u="none" strike="noStrike" kern="1200" cap="none" spc="-16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Bulgária, Cseh Köztársaság,  </a:t>
                      </a:r>
                      <a:r>
                        <a:rPr kumimoji="0" lang="hu-HU" sz="1600" b="0" i="0" u="none" strike="noStrike" kern="1200" cap="none" spc="-18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Észtország,  </a:t>
                      </a:r>
                      <a:r>
                        <a:rPr kumimoji="0" lang="hu-HU" sz="1600" b="0" i="0" u="none" strike="noStrike" kern="1200" cap="none" spc="-16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Horvátország,  </a:t>
                      </a:r>
                      <a:r>
                        <a:rPr kumimoji="0" lang="hu-HU" sz="1600" b="0" i="0" u="none" strike="noStrike" kern="1200" cap="none" spc="-14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Lengyelország,  </a:t>
                      </a:r>
                      <a:r>
                        <a:rPr kumimoji="0" lang="hu-HU" sz="1600" b="0" i="0" u="none" strike="noStrike" kern="1200" cap="none" spc="-17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Lettország,  </a:t>
                      </a:r>
                      <a:r>
                        <a:rPr kumimoji="0" lang="hu-HU" sz="1600" b="0" i="0" u="none" strike="noStrike" kern="1200" cap="none" spc="-15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Litvánia,</a:t>
                      </a:r>
                      <a:r>
                        <a:rPr kumimoji="0" lang="hu-HU" sz="1600" b="0" i="0" u="none" strike="noStrike" kern="1200" cap="none" spc="-1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  Macedónia, </a:t>
                      </a:r>
                      <a:r>
                        <a:rPr kumimoji="0" lang="hu-HU" sz="1600" b="0" i="0" u="none" strike="noStrike" kern="1200" cap="none" spc="-14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Románia,</a:t>
                      </a:r>
                      <a:r>
                        <a:rPr kumimoji="0" lang="hu-HU" sz="1600" b="0" i="0" u="none" strike="noStrike" kern="1200" cap="none" spc="-1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u-HU" sz="1600" b="0" i="0" u="none" strike="noStrike" kern="1200" cap="none" spc="-15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Szlovákia, </a:t>
                      </a:r>
                      <a:r>
                        <a:rPr kumimoji="0" lang="hu-HU" sz="16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Szlovénia,</a:t>
                      </a:r>
                      <a:r>
                        <a:rPr kumimoji="0" lang="hu-HU" sz="1600" b="0" i="0" u="none" strike="noStrike" kern="1200" cap="none" spc="10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u-HU" sz="1600" b="0" i="0" u="none" strike="noStrike" kern="1200" cap="none" spc="-185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/>
                          <a:ea typeface="+mn-ea"/>
                          <a:cs typeface="+mn-cs"/>
                        </a:rPr>
                        <a:t>Töröko.rszág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 dirty="0"/>
                    </a:p>
                    <a:p>
                      <a:pPr marR="53340"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2000" spc="-135" dirty="0" smtClean="0"/>
                        <a:t>4</a:t>
                      </a:r>
                      <a:r>
                        <a:rPr lang="hu-HU" sz="2000" spc="-135" dirty="0" smtClean="0"/>
                        <a:t>2</a:t>
                      </a:r>
                      <a:r>
                        <a:rPr sz="2000" spc="-135" dirty="0" smtClean="0"/>
                        <a:t>0</a:t>
                      </a:r>
                      <a:r>
                        <a:rPr sz="2000" spc="-220" dirty="0" smtClean="0"/>
                        <a:t> </a:t>
                      </a:r>
                      <a:r>
                        <a:rPr sz="2000" spc="-135" dirty="0"/>
                        <a:t>€</a:t>
                      </a:r>
                      <a:endParaRPr sz="20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 dirty="0"/>
                    </a:p>
                    <a:p>
                      <a:pPr marR="53340"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2000" spc="-135" dirty="0" smtClean="0"/>
                        <a:t>5</a:t>
                      </a:r>
                      <a:r>
                        <a:rPr lang="hu-HU" sz="2000" spc="-135" dirty="0" smtClean="0"/>
                        <a:t>2</a:t>
                      </a:r>
                      <a:r>
                        <a:rPr sz="2000" spc="-135" dirty="0" smtClean="0"/>
                        <a:t>0</a:t>
                      </a:r>
                      <a:r>
                        <a:rPr sz="2000" spc="-220" dirty="0" smtClean="0"/>
                        <a:t> </a:t>
                      </a:r>
                      <a:r>
                        <a:rPr sz="2000" spc="-135" dirty="0"/>
                        <a:t>€</a:t>
                      </a:r>
                      <a:endParaRPr sz="20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9681285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461434" y="5755103"/>
            <a:ext cx="1146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+ Szociális kiegészítő támogatás:                                    +200</a:t>
            </a:r>
            <a:r>
              <a:rPr lang="hu-HU" spc="-135" dirty="0" smtClean="0"/>
              <a:t>€                     +100</a:t>
            </a:r>
            <a:r>
              <a:rPr lang="hu-HU" spc="-135" dirty="0"/>
              <a:t>€</a:t>
            </a:r>
            <a:endParaRPr lang="hu-HU" dirty="0">
              <a:cs typeface="Verdana"/>
            </a:endParaRPr>
          </a:p>
          <a:p>
            <a:r>
              <a:rPr lang="hu-HU" dirty="0" smtClean="0">
                <a:cs typeface="Verdana"/>
              </a:rPr>
              <a:t>+ Tartós betegséggel élők támogatása		egyéni elbírálás</a:t>
            </a:r>
          </a:p>
          <a:p>
            <a:r>
              <a:rPr lang="hu-HU" dirty="0">
                <a:cs typeface="Verdana"/>
              </a:rPr>
              <a:t>	</a:t>
            </a:r>
            <a:r>
              <a:rPr lang="hu-HU" dirty="0" smtClean="0">
                <a:cs typeface="Verdana"/>
              </a:rPr>
              <a:t>					 alapján</a:t>
            </a:r>
            <a:endParaRPr lang="hu-HU" dirty="0">
              <a:cs typeface="Verdana"/>
            </a:endParaRPr>
          </a:p>
          <a:p>
            <a:r>
              <a:rPr lang="hu-HU" dirty="0" smtClean="0"/>
              <a:t>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940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7700"/>
          </a:xfrm>
        </p:spPr>
        <p:txBody>
          <a:bodyPr/>
          <a:lstStyle/>
          <a:p>
            <a:r>
              <a:rPr lang="pt-BR" dirty="0">
                <a:solidFill>
                  <a:srgbClr val="0070C0"/>
                </a:solidFill>
              </a:rPr>
              <a:t>Kreditmobilitás</a:t>
            </a:r>
            <a:r>
              <a:rPr lang="pt-BR" dirty="0"/>
              <a:t> – </a:t>
            </a:r>
            <a:r>
              <a:rPr lang="pt-BR" dirty="0">
                <a:solidFill>
                  <a:srgbClr val="0070C0"/>
                </a:solidFill>
              </a:rPr>
              <a:t>ha az EU-n túlra vágysz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82054" y="1398589"/>
            <a:ext cx="8596668" cy="2157411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Hallgatói tanulmányi </a:t>
            </a:r>
            <a:r>
              <a:rPr lang="hu-HU" dirty="0" smtClean="0"/>
              <a:t>célú: </a:t>
            </a:r>
            <a:r>
              <a:rPr lang="hu-HU" dirty="0"/>
              <a:t>3-12 hónap</a:t>
            </a:r>
          </a:p>
          <a:p>
            <a:r>
              <a:rPr lang="hu-HU" dirty="0"/>
              <a:t>Hallgatói </a:t>
            </a:r>
            <a:r>
              <a:rPr lang="hu-HU" dirty="0" smtClean="0"/>
              <a:t>gyakorlat: </a:t>
            </a:r>
            <a:r>
              <a:rPr lang="hu-HU" dirty="0"/>
              <a:t>2-12 hónap (tanulmányokkal kombinálva 3-12 hónap és NINCS végzés utáni szakmai gyakorlat!; aktív hallgatói viszony)</a:t>
            </a:r>
          </a:p>
          <a:p>
            <a:r>
              <a:rPr lang="hu-HU" dirty="0" smtClean="0"/>
              <a:t>A </a:t>
            </a:r>
            <a:r>
              <a:rPr lang="hu-HU" dirty="0"/>
              <a:t>pályázat módja: ua. mint az </a:t>
            </a:r>
            <a:r>
              <a:rPr lang="hu-HU" dirty="0" err="1"/>
              <a:t>Erasmus+nál</a:t>
            </a:r>
            <a:endParaRPr lang="hu-HU" dirty="0"/>
          </a:p>
          <a:p>
            <a:r>
              <a:rPr lang="hu-HU" dirty="0"/>
              <a:t>Nyomtatványok: ua. mint az </a:t>
            </a:r>
            <a:r>
              <a:rPr lang="hu-HU" dirty="0" err="1"/>
              <a:t>E+ban</a:t>
            </a:r>
            <a:r>
              <a:rPr lang="hu-HU" dirty="0"/>
              <a:t>, csak más az </a:t>
            </a:r>
            <a:r>
              <a:rPr lang="hu-HU" dirty="0" smtClean="0"/>
              <a:t>ösztöndíjszerződés</a:t>
            </a:r>
            <a:endParaRPr lang="hu-HU" dirty="0"/>
          </a:p>
          <a:p>
            <a:r>
              <a:rPr lang="hu-HU" dirty="0"/>
              <a:t>Az ösztöndíj mértéke: </a:t>
            </a:r>
            <a:r>
              <a:rPr lang="hu-HU" dirty="0" smtClean="0"/>
              <a:t>700 </a:t>
            </a:r>
            <a:r>
              <a:rPr lang="hu-HU" dirty="0"/>
              <a:t>euro/hó </a:t>
            </a:r>
          </a:p>
          <a:p>
            <a:r>
              <a:rPr lang="hu-HU" dirty="0" smtClean="0"/>
              <a:t>Utazási átalánydíj (km besorolás függvényében): 180 euro/fő </a:t>
            </a:r>
            <a:r>
              <a:rPr lang="hu-HU" dirty="0"/>
              <a:t>– </a:t>
            </a:r>
            <a:r>
              <a:rPr lang="hu-HU" dirty="0" smtClean="0"/>
              <a:t>1500/fő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251088"/>
              </p:ext>
            </p:extLst>
          </p:nvPr>
        </p:nvGraphicFramePr>
        <p:xfrm>
          <a:off x="1016000" y="3655834"/>
          <a:ext cx="393813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630">
                  <a:extLst>
                    <a:ext uri="{9D8B030D-6E8A-4147-A177-3AD203B41FA5}">
                      <a16:colId xmlns:a16="http://schemas.microsoft.com/office/drawing/2014/main" val="430489799"/>
                    </a:ext>
                  </a:extLst>
                </a:gridCol>
                <a:gridCol w="3002507">
                  <a:extLst>
                    <a:ext uri="{9D8B030D-6E8A-4147-A177-3AD203B41FA5}">
                      <a16:colId xmlns:a16="http://schemas.microsoft.com/office/drawing/2014/main" val="501520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/>
                        <a:t>Kar</a:t>
                      </a:r>
                      <a:endParaRPr lang="hu-HU" sz="17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dirty="0" smtClean="0"/>
                        <a:t>2018/2019</a:t>
                      </a:r>
                      <a:endParaRPr lang="hu-HU" sz="17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38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AMK</a:t>
                      </a:r>
                      <a:endParaRPr lang="hu-H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Kazahsztán</a:t>
                      </a:r>
                      <a:endParaRPr lang="hu-H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22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BGK</a:t>
                      </a:r>
                      <a:endParaRPr lang="hu-H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Szerbia</a:t>
                      </a:r>
                      <a:endParaRPr lang="hu-H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382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KGK</a:t>
                      </a:r>
                      <a:endParaRPr lang="hu-H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Ghána, Szerbia</a:t>
                      </a:r>
                      <a:endParaRPr lang="hu-H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954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KVK</a:t>
                      </a:r>
                      <a:endParaRPr lang="hu-H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Izrael</a:t>
                      </a:r>
                      <a:endParaRPr lang="hu-H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417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NIK</a:t>
                      </a:r>
                      <a:endParaRPr lang="hu-H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Argentína, Kína, Vietnám </a:t>
                      </a:r>
                      <a:endParaRPr lang="hu-H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81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RKK</a:t>
                      </a:r>
                      <a:endParaRPr lang="hu-H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Szerbia</a:t>
                      </a:r>
                      <a:endParaRPr lang="hu-H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177262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5827594" y="4135272"/>
            <a:ext cx="3446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További országok is várhatók, információk 2018. júniustól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3034973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Beadandó pályázati anyagok (Erasmus+ és </a:t>
            </a:r>
            <a:r>
              <a:rPr lang="hu-HU" dirty="0">
                <a:solidFill>
                  <a:srgbClr val="0070C0"/>
                </a:solidFill>
              </a:rPr>
              <a:t>kreditmobilitás</a:t>
            </a:r>
            <a:r>
              <a:rPr lang="hu-HU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Kötelezően beadandó anyagok:</a:t>
            </a:r>
          </a:p>
          <a:p>
            <a:r>
              <a:rPr lang="hu-HU" dirty="0"/>
              <a:t>Az on-line pályázati jelentkezési lap nyomtatott, aláírt változata</a:t>
            </a:r>
          </a:p>
          <a:p>
            <a:r>
              <a:rPr lang="hu-HU" dirty="0"/>
              <a:t>Aki már korábban is kapott Erasmus, </a:t>
            </a:r>
            <a:r>
              <a:rPr lang="hu-HU" dirty="0" smtClean="0">
                <a:solidFill>
                  <a:srgbClr val="0070C0"/>
                </a:solidFill>
              </a:rPr>
              <a:t>Kreditmobilitás </a:t>
            </a:r>
            <a:r>
              <a:rPr lang="hu-HU" dirty="0" smtClean="0"/>
              <a:t>vagy </a:t>
            </a:r>
            <a:r>
              <a:rPr lang="hu-HU" dirty="0"/>
              <a:t>Erasmussal kombinált Campus Hungary, </a:t>
            </a:r>
            <a:r>
              <a:rPr lang="hu-HU" dirty="0">
                <a:solidFill>
                  <a:srgbClr val="FF0000"/>
                </a:solidFill>
              </a:rPr>
              <a:t>Campus </a:t>
            </a:r>
            <a:r>
              <a:rPr lang="hu-HU" dirty="0" err="1">
                <a:solidFill>
                  <a:srgbClr val="FF0000"/>
                </a:solidFill>
              </a:rPr>
              <a:t>Mundi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/>
              <a:t>ösztöndíjat (Erasmus </a:t>
            </a:r>
            <a:r>
              <a:rPr lang="hu-HU" dirty="0" err="1"/>
              <a:t>zéro</a:t>
            </a:r>
            <a:r>
              <a:rPr lang="hu-HU" dirty="0"/>
              <a:t> </a:t>
            </a:r>
            <a:r>
              <a:rPr lang="hu-HU" dirty="0" err="1"/>
              <a:t>grant</a:t>
            </a:r>
            <a:r>
              <a:rPr lang="hu-HU" dirty="0"/>
              <a:t>), annak kötelező leadni a fogadó intézmény igazolását a kinti tartózkodásról.</a:t>
            </a:r>
          </a:p>
          <a:p>
            <a:r>
              <a:rPr lang="hu-HU" dirty="0"/>
              <a:t>Fényképes önéletrajz aláírva </a:t>
            </a:r>
            <a:r>
              <a:rPr lang="hu-HU" dirty="0" smtClean="0"/>
              <a:t>(</a:t>
            </a:r>
            <a:r>
              <a:rPr lang="hu-HU" u="sng" dirty="0" smtClean="0"/>
              <a:t>angolul</a:t>
            </a:r>
            <a:r>
              <a:rPr lang="hu-HU" dirty="0"/>
              <a:t>, vagy a célország nyelvén) - ideális megoldás az </a:t>
            </a:r>
            <a:r>
              <a:rPr lang="hu-HU" dirty="0" err="1"/>
              <a:t>Europass</a:t>
            </a:r>
            <a:r>
              <a:rPr lang="hu-HU" dirty="0"/>
              <a:t> önéletrajz</a:t>
            </a:r>
          </a:p>
          <a:p>
            <a:r>
              <a:rPr lang="hu-HU" dirty="0"/>
              <a:t>Motivációs levél - angolul, vagy a célország nyelvén, maximum 1 </a:t>
            </a:r>
            <a:r>
              <a:rPr lang="hu-HU" dirty="0" smtClean="0"/>
              <a:t>oldal (ajánlott, nem kötelező)</a:t>
            </a:r>
          </a:p>
          <a:p>
            <a:r>
              <a:rPr lang="hu-HU" dirty="0" smtClean="0"/>
              <a:t>Tanulmányokról </a:t>
            </a:r>
            <a:r>
              <a:rPr lang="hu-HU" dirty="0"/>
              <a:t>értesítő magyarul: a lezárt félévek </a:t>
            </a:r>
            <a:r>
              <a:rPr lang="hu-HU" dirty="0" err="1"/>
              <a:t>Neptunból</a:t>
            </a:r>
            <a:r>
              <a:rPr lang="hu-HU" dirty="0"/>
              <a:t> kinyert változata.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860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6937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Campus </a:t>
            </a:r>
            <a:r>
              <a:rPr lang="hu-HU" dirty="0" err="1" smtClean="0">
                <a:solidFill>
                  <a:srgbClr val="FF0000"/>
                </a:solidFill>
              </a:rPr>
              <a:t>Mundi</a:t>
            </a:r>
            <a:r>
              <a:rPr lang="hu-HU" dirty="0" smtClean="0">
                <a:solidFill>
                  <a:srgbClr val="FF0000"/>
                </a:solidFill>
              </a:rPr>
              <a:t> – kiválósági program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628709"/>
            <a:ext cx="9735908" cy="4935864"/>
          </a:xfrm>
        </p:spPr>
        <p:txBody>
          <a:bodyPr>
            <a:normAutofit/>
          </a:bodyPr>
          <a:lstStyle/>
          <a:p>
            <a:pPr marL="12700">
              <a:lnSpc>
                <a:spcPct val="150000"/>
              </a:lnSpc>
              <a:spcBef>
                <a:spcPts val="0"/>
              </a:spcBef>
              <a:tabLst>
                <a:tab pos="354965" algn="l"/>
              </a:tabLst>
            </a:pPr>
            <a:r>
              <a:rPr lang="hu-HU" sz="2000" spc="-40" dirty="0" smtClean="0">
                <a:solidFill>
                  <a:srgbClr val="404040"/>
                </a:solidFill>
                <a:latin typeface="Verdana"/>
                <a:cs typeface="Verdana"/>
              </a:rPr>
              <a:t>Három</a:t>
            </a:r>
            <a:r>
              <a:rPr lang="hu-HU" sz="2000" spc="-15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2000" spc="-40" dirty="0">
                <a:solidFill>
                  <a:srgbClr val="404040"/>
                </a:solidFill>
                <a:latin typeface="Verdana"/>
                <a:cs typeface="Verdana"/>
              </a:rPr>
              <a:t>kategória:</a:t>
            </a:r>
            <a:r>
              <a:rPr lang="hu-HU" sz="20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2000" spc="-50" dirty="0">
                <a:solidFill>
                  <a:srgbClr val="404040"/>
                </a:solidFill>
                <a:latin typeface="Verdana"/>
                <a:cs typeface="Verdana"/>
              </a:rPr>
              <a:t>tanulmányút,</a:t>
            </a:r>
            <a:r>
              <a:rPr lang="hu-HU" sz="20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2000" spc="-75" dirty="0">
                <a:solidFill>
                  <a:srgbClr val="404040"/>
                </a:solidFill>
                <a:latin typeface="Verdana"/>
                <a:cs typeface="Verdana"/>
              </a:rPr>
              <a:t>szakmai</a:t>
            </a:r>
            <a:r>
              <a:rPr lang="hu-HU" sz="20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2000" spc="-45" dirty="0" smtClean="0">
                <a:solidFill>
                  <a:srgbClr val="404040"/>
                </a:solidFill>
                <a:latin typeface="Verdana"/>
                <a:cs typeface="Verdana"/>
              </a:rPr>
              <a:t>gyakorlat (friss diplomás is),</a:t>
            </a:r>
            <a:r>
              <a:rPr lang="hu-HU" sz="2000" spc="-13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2000" spc="-45" dirty="0">
                <a:solidFill>
                  <a:srgbClr val="404040"/>
                </a:solidFill>
                <a:latin typeface="Verdana"/>
                <a:cs typeface="Verdana"/>
              </a:rPr>
              <a:t>rövid</a:t>
            </a:r>
            <a:r>
              <a:rPr lang="hu-HU" sz="2000" spc="-1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2000" spc="-40" dirty="0" smtClean="0">
                <a:solidFill>
                  <a:srgbClr val="404040"/>
                </a:solidFill>
                <a:latin typeface="Verdana"/>
                <a:cs typeface="Verdana"/>
              </a:rPr>
              <a:t>tanulmányút (ez leginkább PhD-soknak)</a:t>
            </a:r>
            <a:endParaRPr lang="hu-HU" sz="2000" dirty="0">
              <a:latin typeface="Verdana"/>
              <a:cs typeface="Verdana"/>
            </a:endParaRPr>
          </a:p>
          <a:p>
            <a:pPr marL="355600" marR="5080">
              <a:lnSpc>
                <a:spcPct val="150000"/>
              </a:lnSpc>
              <a:spcBef>
                <a:spcPts val="0"/>
              </a:spcBef>
              <a:tabLst>
                <a:tab pos="354965" algn="l"/>
              </a:tabLst>
            </a:pPr>
            <a:r>
              <a:rPr lang="hu-HU" sz="2000" spc="-50" dirty="0">
                <a:solidFill>
                  <a:srgbClr val="404040"/>
                </a:solidFill>
                <a:latin typeface="Verdana"/>
                <a:cs typeface="Verdana"/>
              </a:rPr>
              <a:t>Célországok: </a:t>
            </a:r>
            <a:endParaRPr lang="hu-HU" sz="2000" spc="-50" dirty="0" smtClean="0">
              <a:solidFill>
                <a:srgbClr val="404040"/>
              </a:solidFill>
              <a:latin typeface="Verdana"/>
              <a:cs typeface="Verdana"/>
            </a:endParaRPr>
          </a:p>
          <a:p>
            <a:pPr marL="755650" marR="5080" lvl="1">
              <a:lnSpc>
                <a:spcPct val="150000"/>
              </a:lnSpc>
              <a:spcBef>
                <a:spcPts val="0"/>
              </a:spcBef>
              <a:tabLst>
                <a:tab pos="354965" algn="l"/>
              </a:tabLst>
            </a:pPr>
            <a:r>
              <a:rPr lang="hu-HU" sz="2000" spc="-40" dirty="0" smtClean="0">
                <a:solidFill>
                  <a:srgbClr val="404040"/>
                </a:solidFill>
                <a:latin typeface="Verdana"/>
                <a:cs typeface="Verdana"/>
              </a:rPr>
              <a:t>tanulmányút </a:t>
            </a:r>
            <a:r>
              <a:rPr lang="hu-HU" sz="2000" spc="-245" dirty="0">
                <a:solidFill>
                  <a:srgbClr val="404040"/>
                </a:solidFill>
                <a:latin typeface="Verdana"/>
                <a:cs typeface="Verdana"/>
              </a:rPr>
              <a:t>–</a:t>
            </a:r>
            <a:r>
              <a:rPr lang="hu-HU" sz="20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2000" dirty="0" smtClean="0">
                <a:solidFill>
                  <a:srgbClr val="404040"/>
                </a:solidFill>
                <a:latin typeface="Verdana"/>
                <a:cs typeface="Verdana"/>
              </a:rPr>
              <a:t>elsősorban </a:t>
            </a:r>
            <a:r>
              <a:rPr lang="hu-HU" sz="2000" spc="-155" dirty="0" smtClean="0">
                <a:solidFill>
                  <a:srgbClr val="404040"/>
                </a:solidFill>
                <a:latin typeface="Verdana"/>
                <a:cs typeface="Verdana"/>
              </a:rPr>
              <a:t>Erasmus</a:t>
            </a:r>
            <a:r>
              <a:rPr lang="hu-HU" sz="2000" spc="-155" dirty="0">
                <a:solidFill>
                  <a:srgbClr val="404040"/>
                </a:solidFill>
                <a:latin typeface="Verdana"/>
                <a:cs typeface="Verdana"/>
              </a:rPr>
              <a:t>+ </a:t>
            </a:r>
            <a:r>
              <a:rPr lang="hu-HU" sz="2000" spc="-45" dirty="0">
                <a:solidFill>
                  <a:srgbClr val="404040"/>
                </a:solidFill>
                <a:latin typeface="Verdana"/>
                <a:cs typeface="Verdana"/>
              </a:rPr>
              <a:t>partner </a:t>
            </a:r>
            <a:r>
              <a:rPr lang="hu-HU" sz="2000" dirty="0">
                <a:solidFill>
                  <a:srgbClr val="404040"/>
                </a:solidFill>
                <a:latin typeface="Verdana"/>
                <a:cs typeface="Verdana"/>
              </a:rPr>
              <a:t>egyetemek </a:t>
            </a:r>
            <a:r>
              <a:rPr lang="hu-HU" sz="2000" spc="-135" dirty="0">
                <a:solidFill>
                  <a:srgbClr val="404040"/>
                </a:solidFill>
                <a:latin typeface="Verdana"/>
                <a:cs typeface="Verdana"/>
              </a:rPr>
              <a:t>(Erasmus</a:t>
            </a:r>
            <a:r>
              <a:rPr lang="hu-HU" sz="2000" spc="-204" dirty="0">
                <a:solidFill>
                  <a:srgbClr val="404040"/>
                </a:solidFill>
                <a:latin typeface="Verdana"/>
                <a:cs typeface="Verdana"/>
              </a:rPr>
              <a:t> +</a:t>
            </a:r>
            <a:r>
              <a:rPr lang="hu-HU" sz="2000" spc="-55" dirty="0">
                <a:solidFill>
                  <a:srgbClr val="404040"/>
                </a:solidFill>
                <a:latin typeface="Verdana"/>
                <a:cs typeface="Verdana"/>
              </a:rPr>
              <a:t> és </a:t>
            </a:r>
            <a:r>
              <a:rPr lang="hu-HU" sz="2000" spc="-75" dirty="0" smtClean="0">
                <a:solidFill>
                  <a:srgbClr val="404040"/>
                </a:solidFill>
                <a:latin typeface="Verdana"/>
                <a:cs typeface="Verdana"/>
              </a:rPr>
              <a:t>Kreditmobilitás intézményi partnerek), de lehet </a:t>
            </a:r>
            <a:r>
              <a:rPr lang="hu-HU" sz="2000" spc="-75" dirty="0" err="1" smtClean="0">
                <a:solidFill>
                  <a:srgbClr val="404040"/>
                </a:solidFill>
                <a:latin typeface="Verdana"/>
                <a:cs typeface="Verdana"/>
              </a:rPr>
              <a:t>freemover</a:t>
            </a:r>
            <a:r>
              <a:rPr lang="hu-HU" sz="2000" spc="-75" dirty="0" smtClean="0">
                <a:solidFill>
                  <a:srgbClr val="404040"/>
                </a:solidFill>
                <a:latin typeface="Verdana"/>
                <a:cs typeface="Verdana"/>
              </a:rPr>
              <a:t> is</a:t>
            </a:r>
          </a:p>
          <a:p>
            <a:pPr marL="755650" marR="5080" lvl="1">
              <a:lnSpc>
                <a:spcPct val="150000"/>
              </a:lnSpc>
              <a:spcBef>
                <a:spcPts val="0"/>
              </a:spcBef>
              <a:tabLst>
                <a:tab pos="354965" algn="l"/>
              </a:tabLst>
            </a:pPr>
            <a:r>
              <a:rPr lang="hu-HU" sz="2000" spc="-75" dirty="0" smtClean="0">
                <a:solidFill>
                  <a:srgbClr val="404040"/>
                </a:solidFill>
                <a:latin typeface="Verdana"/>
                <a:cs typeface="Verdana"/>
              </a:rPr>
              <a:t>szakmai </a:t>
            </a:r>
            <a:r>
              <a:rPr lang="hu-HU" sz="2000" spc="-35" dirty="0">
                <a:solidFill>
                  <a:srgbClr val="404040"/>
                </a:solidFill>
                <a:latin typeface="Verdana"/>
                <a:cs typeface="Verdana"/>
              </a:rPr>
              <a:t>gyakorlat </a:t>
            </a:r>
            <a:r>
              <a:rPr lang="hu-HU" sz="2000" spc="-245" dirty="0">
                <a:solidFill>
                  <a:srgbClr val="404040"/>
                </a:solidFill>
                <a:latin typeface="Verdana"/>
                <a:cs typeface="Verdana"/>
              </a:rPr>
              <a:t>– </a:t>
            </a:r>
            <a:r>
              <a:rPr lang="hu-HU" sz="2000" spc="-45" dirty="0">
                <a:solidFill>
                  <a:srgbClr val="404040"/>
                </a:solidFill>
                <a:latin typeface="Verdana"/>
                <a:cs typeface="Verdana"/>
              </a:rPr>
              <a:t>Európa, SH országok, </a:t>
            </a:r>
            <a:endParaRPr lang="hu-HU" sz="2000" spc="-45" dirty="0" smtClean="0">
              <a:solidFill>
                <a:srgbClr val="404040"/>
              </a:solidFill>
              <a:latin typeface="Verdana"/>
              <a:cs typeface="Verdana"/>
            </a:endParaRPr>
          </a:p>
          <a:p>
            <a:pPr marL="755650" marR="5080" lvl="1">
              <a:lnSpc>
                <a:spcPct val="150000"/>
              </a:lnSpc>
              <a:spcBef>
                <a:spcPts val="0"/>
              </a:spcBef>
              <a:tabLst>
                <a:tab pos="354965" algn="l"/>
              </a:tabLst>
            </a:pPr>
            <a:r>
              <a:rPr lang="hu-HU" sz="2000" spc="-45" dirty="0" smtClean="0">
                <a:solidFill>
                  <a:srgbClr val="404040"/>
                </a:solidFill>
                <a:latin typeface="Verdana"/>
                <a:cs typeface="Verdana"/>
              </a:rPr>
              <a:t>rövid </a:t>
            </a:r>
            <a:r>
              <a:rPr lang="hu-HU" sz="2000" spc="-40" dirty="0">
                <a:solidFill>
                  <a:srgbClr val="404040"/>
                </a:solidFill>
                <a:latin typeface="Verdana"/>
                <a:cs typeface="Verdana"/>
              </a:rPr>
              <a:t>tanulmányút </a:t>
            </a:r>
            <a:r>
              <a:rPr lang="hu-HU" sz="2000" spc="-245" dirty="0">
                <a:solidFill>
                  <a:srgbClr val="404040"/>
                </a:solidFill>
                <a:latin typeface="Verdana"/>
                <a:cs typeface="Verdana"/>
              </a:rPr>
              <a:t>–</a:t>
            </a:r>
            <a:r>
              <a:rPr lang="hu-HU" sz="2000" spc="-3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2000" spc="-15" dirty="0" smtClean="0">
                <a:solidFill>
                  <a:srgbClr val="404040"/>
                </a:solidFill>
                <a:latin typeface="Verdana"/>
                <a:cs typeface="Verdana"/>
              </a:rPr>
              <a:t>bárhol</a:t>
            </a:r>
            <a:endParaRPr lang="hu-HU" sz="2000" dirty="0">
              <a:latin typeface="Times New Roman"/>
              <a:cs typeface="Times New Roman"/>
            </a:endParaRPr>
          </a:p>
          <a:p>
            <a:pPr marL="12700">
              <a:lnSpc>
                <a:spcPct val="150000"/>
              </a:lnSpc>
              <a:spcBef>
                <a:spcPts val="0"/>
              </a:spcBef>
              <a:tabLst>
                <a:tab pos="354965" algn="l"/>
              </a:tabLst>
            </a:pPr>
            <a:r>
              <a:rPr lang="hu-HU" sz="2000" spc="-15" dirty="0">
                <a:solidFill>
                  <a:srgbClr val="404040"/>
                </a:solidFill>
                <a:latin typeface="Verdana"/>
                <a:cs typeface="Verdana"/>
              </a:rPr>
              <a:t>Pályázat</a:t>
            </a:r>
            <a:r>
              <a:rPr lang="hu-HU" sz="2000" spc="-1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2000" spc="-50" dirty="0">
                <a:solidFill>
                  <a:srgbClr val="404040"/>
                </a:solidFill>
                <a:latin typeface="Verdana"/>
                <a:cs typeface="Verdana"/>
              </a:rPr>
              <a:t>módja:</a:t>
            </a:r>
            <a:r>
              <a:rPr lang="hu-HU" sz="20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2000" spc="-90" dirty="0">
                <a:solidFill>
                  <a:srgbClr val="404040"/>
                </a:solidFill>
                <a:latin typeface="Verdana"/>
                <a:cs typeface="Verdana"/>
              </a:rPr>
              <a:t> ÓE </a:t>
            </a:r>
            <a:r>
              <a:rPr lang="hu-HU" sz="2000" spc="-90" dirty="0" smtClean="0">
                <a:solidFill>
                  <a:srgbClr val="404040"/>
                </a:solidFill>
                <a:latin typeface="Verdana"/>
                <a:cs typeface="Verdana"/>
              </a:rPr>
              <a:t>(online) + </a:t>
            </a:r>
            <a:r>
              <a:rPr lang="hu-HU" sz="2000" spc="-90" dirty="0">
                <a:solidFill>
                  <a:srgbClr val="FF0000"/>
                </a:solidFill>
                <a:latin typeface="Verdana"/>
                <a:cs typeface="Verdana"/>
                <a:hlinkClick r:id="rId2"/>
              </a:rPr>
              <a:t>www.scholarship.hu</a:t>
            </a:r>
            <a:endParaRPr lang="hu-HU" sz="2000" spc="-9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12700">
              <a:lnSpc>
                <a:spcPct val="150000"/>
              </a:lnSpc>
              <a:spcBef>
                <a:spcPts val="0"/>
              </a:spcBef>
              <a:tabLst>
                <a:tab pos="354965" algn="l"/>
              </a:tabLst>
            </a:pPr>
            <a:r>
              <a:rPr lang="hu-HU" sz="2000" spc="-90" dirty="0" smtClean="0">
                <a:solidFill>
                  <a:srgbClr val="404040"/>
                </a:solidFill>
                <a:latin typeface="Verdana"/>
                <a:cs typeface="Verdana"/>
              </a:rPr>
              <a:t>Eltérő nyomtatványformák, de ha napra  </a:t>
            </a:r>
            <a:r>
              <a:rPr lang="hu-HU" sz="2000" spc="-90" dirty="0">
                <a:solidFill>
                  <a:srgbClr val="404040"/>
                </a:solidFill>
                <a:latin typeface="Verdana"/>
                <a:cs typeface="Verdana"/>
              </a:rPr>
              <a:t>pontos </a:t>
            </a:r>
            <a:r>
              <a:rPr lang="hu-HU" sz="2000" spc="-90" dirty="0" smtClean="0">
                <a:solidFill>
                  <a:srgbClr val="404040"/>
                </a:solidFill>
                <a:latin typeface="Verdana"/>
                <a:cs typeface="Verdana"/>
              </a:rPr>
              <a:t>a </a:t>
            </a:r>
            <a:r>
              <a:rPr lang="hu-HU" sz="2000" spc="-90" dirty="0" err="1" smtClean="0">
                <a:solidFill>
                  <a:srgbClr val="404040"/>
                </a:solidFill>
                <a:latin typeface="Verdana"/>
                <a:cs typeface="Verdana"/>
              </a:rPr>
              <a:t>Learning</a:t>
            </a:r>
            <a:r>
              <a:rPr lang="hu-HU" sz="2000" spc="-9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2000" spc="-90" dirty="0" err="1" smtClean="0">
                <a:solidFill>
                  <a:srgbClr val="404040"/>
                </a:solidFill>
                <a:latin typeface="Verdana"/>
                <a:cs typeface="Verdana"/>
              </a:rPr>
              <a:t>Agreement</a:t>
            </a:r>
            <a:r>
              <a:rPr lang="hu-HU" sz="2000" spc="-90" dirty="0" smtClean="0">
                <a:solidFill>
                  <a:srgbClr val="404040"/>
                </a:solidFill>
                <a:latin typeface="Verdana"/>
                <a:cs typeface="Verdana"/>
              </a:rPr>
              <a:t>, </a:t>
            </a:r>
            <a:r>
              <a:rPr lang="hu-HU" sz="2000" spc="-90" dirty="0">
                <a:solidFill>
                  <a:srgbClr val="404040"/>
                </a:solidFill>
                <a:latin typeface="Verdana"/>
                <a:cs typeface="Verdana"/>
              </a:rPr>
              <a:t>az Erasmus+ nyomtatvány is használható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703566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6937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Campus </a:t>
            </a:r>
            <a:r>
              <a:rPr lang="hu-HU" dirty="0" err="1" smtClean="0">
                <a:solidFill>
                  <a:srgbClr val="FF0000"/>
                </a:solidFill>
              </a:rPr>
              <a:t>Mundi</a:t>
            </a:r>
            <a:r>
              <a:rPr lang="hu-HU" dirty="0" smtClean="0">
                <a:solidFill>
                  <a:srgbClr val="FF0000"/>
                </a:solidFill>
              </a:rPr>
              <a:t> – kiválósági program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628709"/>
            <a:ext cx="9422009" cy="4935864"/>
          </a:xfrm>
        </p:spPr>
        <p:txBody>
          <a:bodyPr>
            <a:normAutofit/>
          </a:bodyPr>
          <a:lstStyle/>
          <a:p>
            <a:pPr marL="12700">
              <a:lnSpc>
                <a:spcPct val="150000"/>
              </a:lnSpc>
              <a:spcBef>
                <a:spcPts val="0"/>
              </a:spcBef>
              <a:tabLst>
                <a:tab pos="354965" algn="l"/>
              </a:tabLst>
            </a:pPr>
            <a:r>
              <a:rPr lang="hu-HU" sz="2000" spc="-90" dirty="0" smtClean="0">
                <a:solidFill>
                  <a:srgbClr val="404040"/>
                </a:solidFill>
                <a:latin typeface="Verdana"/>
                <a:cs typeface="Verdana"/>
              </a:rPr>
              <a:t>Pályázati </a:t>
            </a:r>
            <a:r>
              <a:rPr lang="hu-HU" sz="2000" spc="-90" dirty="0">
                <a:solidFill>
                  <a:srgbClr val="404040"/>
                </a:solidFill>
                <a:latin typeface="Verdana"/>
                <a:cs typeface="Verdana"/>
              </a:rPr>
              <a:t>feltétel: </a:t>
            </a:r>
            <a:endParaRPr lang="hu-HU" sz="2000" spc="-90" dirty="0" smtClean="0">
              <a:solidFill>
                <a:srgbClr val="404040"/>
              </a:solidFill>
              <a:latin typeface="Verdana"/>
              <a:cs typeface="Verdana"/>
            </a:endParaRPr>
          </a:p>
          <a:p>
            <a:pPr marL="812800" lvl="2">
              <a:lnSpc>
                <a:spcPct val="150000"/>
              </a:lnSpc>
              <a:spcBef>
                <a:spcPts val="0"/>
              </a:spcBef>
              <a:tabLst>
                <a:tab pos="354965" algn="l"/>
              </a:tabLst>
            </a:pPr>
            <a:r>
              <a:rPr lang="hu-HU" sz="2000" spc="-90" dirty="0" smtClean="0">
                <a:solidFill>
                  <a:srgbClr val="404040"/>
                </a:solidFill>
                <a:latin typeface="Verdana"/>
                <a:cs typeface="Verdana"/>
              </a:rPr>
              <a:t>E</a:t>
            </a:r>
            <a:r>
              <a:rPr lang="hu-HU" sz="2000" spc="-90" dirty="0">
                <a:solidFill>
                  <a:srgbClr val="404040"/>
                </a:solidFill>
                <a:latin typeface="Verdana"/>
                <a:cs typeface="Verdana"/>
              </a:rPr>
              <a:t>+ és a tanulmányok nyelvéből min. B2 nyelvvizsga, </a:t>
            </a:r>
            <a:r>
              <a:rPr lang="hu-HU" sz="2000" spc="-90" dirty="0" smtClean="0">
                <a:solidFill>
                  <a:srgbClr val="404040"/>
                </a:solidFill>
                <a:latin typeface="Verdana"/>
                <a:cs typeface="Verdana"/>
              </a:rPr>
              <a:t>	</a:t>
            </a:r>
          </a:p>
          <a:p>
            <a:pPr marL="812800" lvl="2">
              <a:lnSpc>
                <a:spcPct val="150000"/>
              </a:lnSpc>
              <a:spcBef>
                <a:spcPts val="0"/>
              </a:spcBef>
              <a:tabLst>
                <a:tab pos="354965" algn="l"/>
              </a:tabLst>
            </a:pPr>
            <a:r>
              <a:rPr lang="hu-HU" sz="2000" spc="-90" dirty="0" smtClean="0">
                <a:solidFill>
                  <a:srgbClr val="404040"/>
                </a:solidFill>
                <a:latin typeface="Verdana"/>
                <a:cs typeface="Verdana"/>
              </a:rPr>
              <a:t>Elvárás 5 </a:t>
            </a:r>
            <a:r>
              <a:rPr lang="hu-HU" sz="2000" spc="-90" dirty="0">
                <a:solidFill>
                  <a:srgbClr val="404040"/>
                </a:solidFill>
                <a:latin typeface="Verdana"/>
                <a:cs typeface="Verdana"/>
              </a:rPr>
              <a:t>év </a:t>
            </a:r>
            <a:r>
              <a:rPr lang="hu-HU" sz="2000" spc="-90" dirty="0" err="1" smtClean="0">
                <a:solidFill>
                  <a:srgbClr val="404040"/>
                </a:solidFill>
                <a:latin typeface="Verdana"/>
                <a:cs typeface="Verdana"/>
              </a:rPr>
              <a:t>Alumni</a:t>
            </a:r>
            <a:r>
              <a:rPr lang="hu-HU" sz="2000" spc="-9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hu-HU" sz="2000" spc="-90" dirty="0">
                <a:solidFill>
                  <a:srgbClr val="404040"/>
                </a:solidFill>
                <a:latin typeface="Verdana"/>
                <a:cs typeface="Verdana"/>
              </a:rPr>
              <a:t>tevékenység </a:t>
            </a:r>
            <a:r>
              <a:rPr lang="hu-HU" sz="2000" spc="-90" dirty="0" smtClean="0">
                <a:solidFill>
                  <a:srgbClr val="404040"/>
                </a:solidFill>
                <a:latin typeface="Verdana"/>
                <a:cs typeface="Verdana"/>
              </a:rPr>
              <a:t>vállalása</a:t>
            </a:r>
          </a:p>
          <a:p>
            <a:pPr marL="812800" lvl="2">
              <a:lnSpc>
                <a:spcPct val="150000"/>
              </a:lnSpc>
              <a:spcBef>
                <a:spcPts val="0"/>
              </a:spcBef>
              <a:tabLst>
                <a:tab pos="354965" algn="l"/>
              </a:tabLst>
            </a:pPr>
            <a:r>
              <a:rPr lang="hu-HU" sz="2000" spc="-90" dirty="0" smtClean="0">
                <a:solidFill>
                  <a:srgbClr val="404040"/>
                </a:solidFill>
                <a:latin typeface="Verdana"/>
                <a:cs typeface="Verdana"/>
              </a:rPr>
              <a:t>Egy lezárt félévvel kell rendelkezni</a:t>
            </a:r>
            <a:endParaRPr lang="hu-HU" sz="2000" spc="-90" dirty="0">
              <a:solidFill>
                <a:srgbClr val="404040"/>
              </a:solidFill>
              <a:latin typeface="Verdana"/>
              <a:cs typeface="Verdana"/>
            </a:endParaRPr>
          </a:p>
          <a:p>
            <a:pPr marL="12700">
              <a:lnSpc>
                <a:spcPct val="150000"/>
              </a:lnSpc>
              <a:spcBef>
                <a:spcPts val="0"/>
              </a:spcBef>
              <a:tabLst>
                <a:tab pos="354965" algn="l"/>
              </a:tabLst>
            </a:pPr>
            <a:r>
              <a:rPr lang="hu-HU" sz="2000" spc="-90" dirty="0">
                <a:solidFill>
                  <a:srgbClr val="404040"/>
                </a:solidFill>
                <a:latin typeface="Verdana"/>
                <a:cs typeface="Verdana"/>
              </a:rPr>
              <a:t>Ösztöndíjak: forintban, magasabb, mint az Erasmus+</a:t>
            </a:r>
          </a:p>
          <a:p>
            <a:pPr marL="12700">
              <a:lnSpc>
                <a:spcPct val="150000"/>
              </a:lnSpc>
              <a:spcBef>
                <a:spcPts val="0"/>
              </a:spcBef>
              <a:tabLst>
                <a:tab pos="354965" algn="l"/>
              </a:tabLst>
            </a:pPr>
            <a:r>
              <a:rPr lang="hu-HU" sz="2000" spc="-90" dirty="0">
                <a:solidFill>
                  <a:srgbClr val="404040"/>
                </a:solidFill>
                <a:latin typeface="Verdana"/>
                <a:cs typeface="Verdana"/>
              </a:rPr>
              <a:t>Útiköltség támogatás</a:t>
            </a:r>
            <a:r>
              <a:rPr lang="hu-HU" sz="2000" spc="-90" dirty="0" smtClean="0">
                <a:solidFill>
                  <a:srgbClr val="404040"/>
                </a:solidFill>
                <a:latin typeface="Verdana"/>
                <a:cs typeface="Verdana"/>
              </a:rPr>
              <a:t>: az ún. </a:t>
            </a:r>
            <a:r>
              <a:rPr lang="hu-HU" sz="2000" spc="-90" dirty="0">
                <a:solidFill>
                  <a:srgbClr val="404040"/>
                </a:solidFill>
                <a:latin typeface="Verdana"/>
                <a:cs typeface="Verdana"/>
              </a:rPr>
              <a:t>SH országok (</a:t>
            </a:r>
            <a:r>
              <a:rPr lang="hu-HU" sz="2000" spc="-90" dirty="0">
                <a:solidFill>
                  <a:srgbClr val="404040"/>
                </a:solidFill>
                <a:latin typeface="Verdana"/>
                <a:cs typeface="Verdana"/>
                <a:hlinkClick r:id="rId2"/>
              </a:rPr>
              <a:t>http://</a:t>
            </a:r>
            <a:r>
              <a:rPr lang="hu-HU" sz="2000" spc="-90" dirty="0" smtClean="0">
                <a:solidFill>
                  <a:srgbClr val="404040"/>
                </a:solidFill>
                <a:latin typeface="Verdana"/>
                <a:cs typeface="Verdana"/>
                <a:hlinkClick r:id="rId2"/>
              </a:rPr>
              <a:t>www.tka.hu/international-programmes/3554/sending-partners-and-supported-study-fields</a:t>
            </a:r>
            <a:r>
              <a:rPr lang="hu-HU" sz="2000" spc="-90" dirty="0" smtClean="0">
                <a:solidFill>
                  <a:srgbClr val="404040"/>
                </a:solidFill>
                <a:latin typeface="Verdana"/>
                <a:cs typeface="Verdana"/>
              </a:rPr>
              <a:t>)  esetében</a:t>
            </a:r>
          </a:p>
          <a:p>
            <a:pPr lvl="1"/>
            <a:r>
              <a:rPr lang="hu-HU" sz="2000" dirty="0" smtClean="0"/>
              <a:t>Szigorú pontozási szabályok, Doktori </a:t>
            </a:r>
            <a:r>
              <a:rPr lang="hu-HU" sz="2000" dirty="0"/>
              <a:t>képzésben automatikusan 50 pont a tanulmányi </a:t>
            </a:r>
            <a:r>
              <a:rPr lang="hu-HU" sz="2000" dirty="0" smtClean="0"/>
              <a:t>eredményre</a:t>
            </a:r>
            <a:endParaRPr lang="hu-HU" sz="2000" spc="-90" dirty="0">
              <a:solidFill>
                <a:srgbClr val="404040"/>
              </a:solidFill>
              <a:latin typeface="Verdana"/>
              <a:cs typeface="Verdana"/>
            </a:endParaRP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128580448"/>
      </p:ext>
    </p:extLst>
  </p:cSld>
  <p:clrMapOvr>
    <a:masterClrMapping/>
  </p:clrMapOvr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1428</Words>
  <Application>Microsoft Office PowerPoint</Application>
  <PresentationFormat>Szélesvásznú</PresentationFormat>
  <Paragraphs>281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2" baseType="lpstr">
      <vt:lpstr>Arial</vt:lpstr>
      <vt:lpstr>Gill Sans MT</vt:lpstr>
      <vt:lpstr>Tahoma</vt:lpstr>
      <vt:lpstr>Times New Roman</vt:lpstr>
      <vt:lpstr>Trebuchet MS</vt:lpstr>
      <vt:lpstr>Verdana</vt:lpstr>
      <vt:lpstr>Wingdings 3</vt:lpstr>
      <vt:lpstr>Fazetta</vt:lpstr>
      <vt:lpstr>PowerPoint-bemutató</vt:lpstr>
      <vt:lpstr>Erasmus+ legfontosabb tudnivalók</vt:lpstr>
      <vt:lpstr>Erasmus+ legfontosabb tudnivalók</vt:lpstr>
      <vt:lpstr>Money, money, money..</vt:lpstr>
      <vt:lpstr>Erasmus+ Ösztöndíj mértéke  </vt:lpstr>
      <vt:lpstr>Kreditmobilitás – ha az EU-n túlra vágysz</vt:lpstr>
      <vt:lpstr>Beadandó pályázati anyagok (Erasmus+ és kreditmobilitás)</vt:lpstr>
      <vt:lpstr>Campus Mundi – kiválósági program</vt:lpstr>
      <vt:lpstr>Campus Mundi – kiválósági program</vt:lpstr>
      <vt:lpstr>Campus Mundi – kiválósági program</vt:lpstr>
      <vt:lpstr>Campus Mundi – kiválósági program</vt:lpstr>
      <vt:lpstr>Campus Mundi – kiválósági program</vt:lpstr>
      <vt:lpstr>Campus Mundi ösztöndíjak mértéke 2018/2019-től</vt:lpstr>
      <vt:lpstr>Campus Mundi – Beadandó pályázati anyagok</vt:lpstr>
      <vt:lpstr>SEGÍTENEK NEKED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user</dc:creator>
  <cp:lastModifiedBy>user</cp:lastModifiedBy>
  <cp:revision>21</cp:revision>
  <dcterms:created xsi:type="dcterms:W3CDTF">2018-01-30T11:52:27Z</dcterms:created>
  <dcterms:modified xsi:type="dcterms:W3CDTF">2018-01-31T13:04:58Z</dcterms:modified>
</cp:coreProperties>
</file>